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7"/>
  </p:notesMasterIdLst>
  <p:sldIdLst>
    <p:sldId id="264" r:id="rId2"/>
    <p:sldId id="616" r:id="rId3"/>
    <p:sldId id="601" r:id="rId4"/>
    <p:sldId id="615" r:id="rId5"/>
    <p:sldId id="600" r:id="rId6"/>
    <p:sldId id="614" r:id="rId7"/>
    <p:sldId id="613" r:id="rId8"/>
    <p:sldId id="630" r:id="rId9"/>
    <p:sldId id="546" r:id="rId10"/>
    <p:sldId id="520" r:id="rId11"/>
    <p:sldId id="521" r:id="rId12"/>
    <p:sldId id="631" r:id="rId13"/>
    <p:sldId id="524" r:id="rId14"/>
    <p:sldId id="537" r:id="rId15"/>
    <p:sldId id="619" r:id="rId16"/>
    <p:sldId id="544" r:id="rId17"/>
    <p:sldId id="523" r:id="rId18"/>
    <p:sldId id="538" r:id="rId19"/>
    <p:sldId id="525" r:id="rId20"/>
    <p:sldId id="539" r:id="rId21"/>
    <p:sldId id="545" r:id="rId22"/>
    <p:sldId id="540" r:id="rId23"/>
    <p:sldId id="541" r:id="rId24"/>
    <p:sldId id="527" r:id="rId25"/>
    <p:sldId id="536" r:id="rId26"/>
    <p:sldId id="531" r:id="rId27"/>
    <p:sldId id="526" r:id="rId28"/>
    <p:sldId id="549" r:id="rId29"/>
    <p:sldId id="542" r:id="rId30"/>
    <p:sldId id="620" r:id="rId31"/>
    <p:sldId id="621" r:id="rId32"/>
    <p:sldId id="550" r:id="rId33"/>
    <p:sldId id="548" r:id="rId34"/>
    <p:sldId id="529" r:id="rId35"/>
    <p:sldId id="547" r:id="rId36"/>
    <p:sldId id="623" r:id="rId37"/>
    <p:sldId id="624" r:id="rId38"/>
    <p:sldId id="533" r:id="rId39"/>
    <p:sldId id="625" r:id="rId40"/>
    <p:sldId id="626" r:id="rId41"/>
    <p:sldId id="551" r:id="rId42"/>
    <p:sldId id="530" r:id="rId43"/>
    <p:sldId id="627" r:id="rId44"/>
    <p:sldId id="532" r:id="rId45"/>
    <p:sldId id="534" r:id="rId46"/>
    <p:sldId id="552" r:id="rId47"/>
    <p:sldId id="628" r:id="rId48"/>
    <p:sldId id="629" r:id="rId49"/>
    <p:sldId id="617" r:id="rId50"/>
    <p:sldId id="632" r:id="rId51"/>
    <p:sldId id="618" r:id="rId52"/>
    <p:sldId id="522" r:id="rId53"/>
    <p:sldId id="565" r:id="rId54"/>
    <p:sldId id="528" r:id="rId55"/>
    <p:sldId id="610" r:id="rId5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65"/>
    <p:restoredTop sz="89101"/>
  </p:normalViewPr>
  <p:slideViewPr>
    <p:cSldViewPr snapToGrid="0">
      <p:cViewPr varScale="1">
        <p:scale>
          <a:sx n="135" d="100"/>
          <a:sy n="135" d="100"/>
        </p:scale>
        <p:origin x="152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2025/9/24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9194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⬅️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5810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3067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1898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若我們對所有參數都使用相同的 </a:t>
            </a:r>
            <a:r>
              <a:rPr kumimoji="1" lang="en" altLang="zh-TW" dirty="0"/>
              <a:t>learning rate</a:t>
            </a:r>
            <a:r>
              <a:rPr kumimoji="1" lang="zh-TW" altLang="en" dirty="0"/>
              <a:t>，</a:t>
            </a:r>
            <a:r>
              <a:rPr kumimoji="1" lang="zh-TW" altLang="en-US" dirty="0"/>
              <a:t>可能會導致某些方向更新太大，某些方向幾乎沒更新。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8001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6855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5598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403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6992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0BF20-B386-AEDF-D345-64884B300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4905654-A064-E0E0-21D6-E6BE6AC542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68C7321-9A38-3D4F-18ED-DCD1D48E3E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特性本質上跟</a:t>
            </a:r>
            <a:r>
              <a:rPr kumimoji="1" lang="en-US" altLang="zh-TW" dirty="0" err="1"/>
              <a:t>Adagrad</a:t>
            </a:r>
            <a:r>
              <a:rPr kumimoji="1" lang="zh-TW" altLang="en-US" dirty="0"/>
              <a:t>一樣，都是梯度大的學習率自動調小一點；梯度小的學習率自動調大一點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7E8F3E-34F5-7B9D-4377-B67B500C2C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8494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8396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6093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2707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0692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0998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0458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6093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097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5099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77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617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9871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9/24/25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9/24/25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9/24/25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9/24/25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mcps5601/CGUDL_2025_fal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p.sli.do/event/34TnFi6Hfe7tixdF2Z7oDV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1.png"/><Relationship Id="rId4" Type="http://schemas.openxmlformats.org/officeDocument/2006/relationships/image" Target="../media/image7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1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2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45.png"/><Relationship Id="rId4" Type="http://schemas.openxmlformats.org/officeDocument/2006/relationships/image" Target="../media/image3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53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40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0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66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3" Type="http://schemas.openxmlformats.org/officeDocument/2006/relationships/image" Target="../media/image8.png"/><Relationship Id="rId7" Type="http://schemas.openxmlformats.org/officeDocument/2006/relationships/image" Target="../media/image14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1.png"/><Relationship Id="rId5" Type="http://schemas.openxmlformats.org/officeDocument/2006/relationships/image" Target="../media/image1211.png"/><Relationship Id="rId4" Type="http://schemas.openxmlformats.org/officeDocument/2006/relationships/image" Target="../media/image1112.png"/><Relationship Id="rId9" Type="http://schemas.openxmlformats.org/officeDocument/2006/relationships/image" Target="../media/image16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png"/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1.png"/><Relationship Id="rId5" Type="http://schemas.openxmlformats.org/officeDocument/2006/relationships/image" Target="../media/image131.png"/><Relationship Id="rId4" Type="http://schemas.openxmlformats.org/officeDocument/2006/relationships/image" Target="../media/image1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472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最佳化方法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4227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2025/09/24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7B113B8-B580-EEC1-1129-B47A3457F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246" y="4708872"/>
            <a:ext cx="1571792" cy="1571792"/>
          </a:xfrm>
          <a:prstGeom prst="rect">
            <a:avLst/>
          </a:prstGeom>
        </p:spPr>
      </p:pic>
      <p:pic>
        <p:nvPicPr>
          <p:cNvPr id="11" name="圖片 10" descr="一張含有 螢幕擷取畫面, 樣式, 圓形, 圖形 的圖片&#10;&#10;AI 產生的內容可能不正確。">
            <a:extLst>
              <a:ext uri="{FF2B5EF4-FFF2-40B4-BE49-F238E27FC236}">
                <a16:creationId xmlns:a16="http://schemas.microsoft.com/office/drawing/2014/main" id="{01D592A1-30F4-8411-8B14-2B7DBFB78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95" y="4533398"/>
            <a:ext cx="1960729" cy="196072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8884426" y="6296804"/>
            <a:ext cx="182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6"/>
              </a:rPr>
              <a:t>Slido # DL0924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761F400-F4F8-F39F-9E4F-FF8E21C53A59}"/>
              </a:ext>
            </a:extLst>
          </p:cNvPr>
          <p:cNvSpPr txBox="1"/>
          <p:nvPr/>
        </p:nvSpPr>
        <p:spPr>
          <a:xfrm>
            <a:off x="6014785" y="6296804"/>
            <a:ext cx="203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7"/>
              </a:rPr>
              <a:t>Course GitHub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128876-7D68-C4CB-DB4E-CC4C69FC2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Another training approach: SGD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B2F96B-184E-A094-ACEA-DDE5D0D7E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C3637-61DF-2DC2-17E4-DFBA1091B5C2}"/>
              </a:ext>
            </a:extLst>
          </p:cNvPr>
          <p:cNvSpPr txBox="1"/>
          <p:nvPr/>
        </p:nvSpPr>
        <p:spPr>
          <a:xfrm>
            <a:off x="653143" y="2161222"/>
            <a:ext cx="10136776" cy="3348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在一般的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Gradient descent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(GD)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中，我們是將所有的資料算一次梯度之後，才更新一次模型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資料量大的時候，單次模型更新的計算時間長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但是平行化可以解決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SGD: Stochastic gradient descent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把資料切成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batches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，每次進行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GD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時都是隨機取其中一個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batch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來計算梯度與更新模型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7157B08C-FB87-FFA1-95CD-C35BDDD33BD9}"/>
                  </a:ext>
                </a:extLst>
              </p:cNvPr>
              <p:cNvSpPr txBox="1"/>
              <p:nvPr/>
            </p:nvSpPr>
            <p:spPr>
              <a:xfrm>
                <a:off x="8407509" y="1450963"/>
                <a:ext cx="3517471" cy="710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TW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7157B08C-FB87-FFA1-95CD-C35BDDD33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509" y="1450963"/>
                <a:ext cx="3517471" cy="710259"/>
              </a:xfrm>
              <a:prstGeom prst="rect">
                <a:avLst/>
              </a:prstGeom>
              <a:blipFill>
                <a:blip r:embed="rId2"/>
                <a:stretch>
                  <a:fillRect t="-149123" b="-22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083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1B3783-DCC4-1DCA-63C8-9B00C45AB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Mini-batch Data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CB2B1B-BB86-F03E-D689-059E61EB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99E3AFDE-42E0-BF81-A8BD-FD2E152C08FE}"/>
              </a:ext>
            </a:extLst>
          </p:cNvPr>
          <p:cNvSpPr/>
          <p:nvPr/>
        </p:nvSpPr>
        <p:spPr>
          <a:xfrm>
            <a:off x="775064" y="2580406"/>
            <a:ext cx="2708365" cy="11506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Training Data</a:t>
            </a:r>
          </a:p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(1M examples)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6DE2AEAB-8267-0597-4E11-1FF0D288FA96}"/>
              </a:ext>
            </a:extLst>
          </p:cNvPr>
          <p:cNvCxnSpPr>
            <a:cxnSpLocks/>
          </p:cNvCxnSpPr>
          <p:nvPr/>
        </p:nvCxnSpPr>
        <p:spPr>
          <a:xfrm>
            <a:off x="3779520" y="3130130"/>
            <a:ext cx="20813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BE99F7BB-13B7-246D-04A9-0342803AE05F}"/>
              </a:ext>
            </a:extLst>
          </p:cNvPr>
          <p:cNvSpPr txBox="1"/>
          <p:nvPr/>
        </p:nvSpPr>
        <p:spPr>
          <a:xfrm>
            <a:off x="4154541" y="2716767"/>
            <a:ext cx="132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7D79443-D3D2-25AB-38CC-0ED04A38F6DA}"/>
              </a:ext>
            </a:extLst>
          </p:cNvPr>
          <p:cNvSpPr txBox="1"/>
          <p:nvPr/>
        </p:nvSpPr>
        <p:spPr>
          <a:xfrm>
            <a:off x="4154541" y="3155523"/>
            <a:ext cx="132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(Shuffle)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31343044-543A-B689-8EE5-D899D595D95A}"/>
              </a:ext>
            </a:extLst>
          </p:cNvPr>
          <p:cNvSpPr/>
          <p:nvPr/>
        </p:nvSpPr>
        <p:spPr>
          <a:xfrm>
            <a:off x="6156967" y="242975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6F970869-8943-A55E-B76A-592BEA716950}"/>
              </a:ext>
            </a:extLst>
          </p:cNvPr>
          <p:cNvSpPr/>
          <p:nvPr/>
        </p:nvSpPr>
        <p:spPr>
          <a:xfrm>
            <a:off x="6156966" y="2955468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2E179A58-E66E-24D3-4D65-5FAD94483D3B}"/>
              </a:ext>
            </a:extLst>
          </p:cNvPr>
          <p:cNvSpPr/>
          <p:nvPr/>
        </p:nvSpPr>
        <p:spPr>
          <a:xfrm>
            <a:off x="6164578" y="350242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3D0ADD13-2B3F-2783-2358-ABA3E5A42796}"/>
              </a:ext>
            </a:extLst>
          </p:cNvPr>
          <p:cNvSpPr/>
          <p:nvPr/>
        </p:nvSpPr>
        <p:spPr>
          <a:xfrm>
            <a:off x="7223769" y="242975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AD72DF39-5863-2215-B78A-C38426BA1F2B}"/>
              </a:ext>
            </a:extLst>
          </p:cNvPr>
          <p:cNvSpPr/>
          <p:nvPr/>
        </p:nvSpPr>
        <p:spPr>
          <a:xfrm>
            <a:off x="7223768" y="2955468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FE8141F0-DEC5-7A5D-3A32-A0C8DC7EB565}"/>
              </a:ext>
            </a:extLst>
          </p:cNvPr>
          <p:cNvSpPr/>
          <p:nvPr/>
        </p:nvSpPr>
        <p:spPr>
          <a:xfrm>
            <a:off x="7231380" y="350242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6AF26F46-08C6-90B5-D648-33F0CCA39FB5}"/>
              </a:ext>
            </a:extLst>
          </p:cNvPr>
          <p:cNvSpPr/>
          <p:nvPr/>
        </p:nvSpPr>
        <p:spPr>
          <a:xfrm>
            <a:off x="8290571" y="242975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AF4D5808-5449-0CA7-2DE0-1FA79DD03C46}"/>
              </a:ext>
            </a:extLst>
          </p:cNvPr>
          <p:cNvSpPr/>
          <p:nvPr/>
        </p:nvSpPr>
        <p:spPr>
          <a:xfrm>
            <a:off x="8290570" y="2955468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EAD4001A-DBB1-339D-4EA5-B6A765178D88}"/>
              </a:ext>
            </a:extLst>
          </p:cNvPr>
          <p:cNvSpPr/>
          <p:nvPr/>
        </p:nvSpPr>
        <p:spPr>
          <a:xfrm>
            <a:off x="8298182" y="350242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A6FB17AF-E843-2951-53C5-24AE89FE8FB3}"/>
              </a:ext>
            </a:extLst>
          </p:cNvPr>
          <p:cNvSpPr/>
          <p:nvPr/>
        </p:nvSpPr>
        <p:spPr>
          <a:xfrm>
            <a:off x="9357373" y="242975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1AFD9793-88AB-5002-7E74-D3EC47684718}"/>
              </a:ext>
            </a:extLst>
          </p:cNvPr>
          <p:cNvSpPr/>
          <p:nvPr/>
        </p:nvSpPr>
        <p:spPr>
          <a:xfrm>
            <a:off x="9357372" y="2955468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0629C404-2699-775D-C7AA-802612C944D8}"/>
              </a:ext>
            </a:extLst>
          </p:cNvPr>
          <p:cNvSpPr/>
          <p:nvPr/>
        </p:nvSpPr>
        <p:spPr>
          <a:xfrm>
            <a:off x="9364984" y="350242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5FE6B07-F1C1-125A-5753-DD0DCA6D7160}"/>
              </a:ext>
            </a:extLst>
          </p:cNvPr>
          <p:cNvSpPr txBox="1"/>
          <p:nvPr/>
        </p:nvSpPr>
        <p:spPr>
          <a:xfrm>
            <a:off x="10402134" y="2930075"/>
            <a:ext cx="649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...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橢圓圖說文字 33">
            <a:extLst>
              <a:ext uri="{FF2B5EF4-FFF2-40B4-BE49-F238E27FC236}">
                <a16:creationId xmlns:a16="http://schemas.microsoft.com/office/drawing/2014/main" id="{392E7CA6-99B9-1306-AE33-39A272DC2AC1}"/>
              </a:ext>
            </a:extLst>
          </p:cNvPr>
          <p:cNvSpPr/>
          <p:nvPr/>
        </p:nvSpPr>
        <p:spPr>
          <a:xfrm rot="10800000">
            <a:off x="3483429" y="4141597"/>
            <a:ext cx="2821576" cy="1741714"/>
          </a:xfrm>
          <a:prstGeom prst="wedgeEllipseCallout">
            <a:avLst>
              <a:gd name="adj1" fmla="val -41469"/>
              <a:gd name="adj2" fmla="val 53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CCC4D13-466D-FD76-848E-026E237AD5F6}"/>
              </a:ext>
            </a:extLst>
          </p:cNvPr>
          <p:cNvSpPr txBox="1"/>
          <p:nvPr/>
        </p:nvSpPr>
        <p:spPr>
          <a:xfrm>
            <a:off x="3704406" y="4637269"/>
            <a:ext cx="2486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ea typeface="Microsoft JhengHei" panose="020B0604030504040204" pitchFamily="34" charset="-120"/>
              </a:rPr>
              <a:t>在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batch size = k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時，每個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batch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有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k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筆資料</a:t>
            </a:r>
          </a:p>
        </p:txBody>
      </p:sp>
    </p:spTree>
    <p:extLst>
      <p:ext uri="{BB962C8B-B14F-4D97-AF65-F5344CB8AC3E}">
        <p14:creationId xmlns:p14="http://schemas.microsoft.com/office/powerpoint/2010/main" val="2945249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397B84-3FE2-709F-569D-3E856D33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</a:t>
            </a:r>
            <a:r>
              <a:rPr kumimoji="1" lang="zh-TW" altLang="en-US" dirty="0"/>
              <a:t>定義</a:t>
            </a:r>
            <a:r>
              <a:rPr kumimoji="1" lang="en-US" altLang="zh-TW" dirty="0"/>
              <a:t>]</a:t>
            </a:r>
            <a:r>
              <a:rPr kumimoji="1" lang="zh-TW" altLang="en-US" dirty="0"/>
              <a:t> </a:t>
            </a:r>
            <a:r>
              <a:rPr kumimoji="1" lang="en-US" altLang="zh-TW" dirty="0"/>
              <a:t>Epoch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Step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D24D3F-F943-0064-6E77-62651E36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8B762F-5CBE-533B-5749-6C2691F5C07C}"/>
              </a:ext>
            </a:extLst>
          </p:cNvPr>
          <p:cNvSpPr txBox="1"/>
          <p:nvPr/>
        </p:nvSpPr>
        <p:spPr>
          <a:xfrm>
            <a:off x="728782" y="1758762"/>
            <a:ext cx="10734436" cy="3267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定義：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Epoch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是指模型已經看過整個</a:t>
            </a:r>
            <a:r>
              <a:rPr kumimoji="1" lang="zh-TW" altLang="en-US" sz="20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訓練資料集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一次的過程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Step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是指模型在訓練過程中，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執行一次前向傳播與反向傳播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一次更新權重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的動作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假設：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我們訓練模型時的 </a:t>
            </a: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batch_size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為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32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kumimoji="1" lang="zh-TW" altLang="en-US" sz="20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訓練資料集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3,200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筆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則：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代表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1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個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epoch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有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100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個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steps</a:t>
            </a:r>
          </a:p>
        </p:txBody>
      </p:sp>
    </p:spTree>
    <p:extLst>
      <p:ext uri="{BB962C8B-B14F-4D97-AF65-F5344CB8AC3E}">
        <p14:creationId xmlns:p14="http://schemas.microsoft.com/office/powerpoint/2010/main" val="354680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B7A9C4-15A5-D9D7-7D81-9C031899D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1144847" cy="1033416"/>
          </a:xfrm>
        </p:spPr>
        <p:txBody>
          <a:bodyPr/>
          <a:lstStyle/>
          <a:p>
            <a:r>
              <a:rPr kumimoji="1" lang="en-US" altLang="zh-TW" dirty="0"/>
              <a:t>Optimization with Batches (Pseudo code)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ECE846-2B1C-D872-8223-31AD1D4A6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0430A1-9C88-5BEA-BE76-151B754B4F29}"/>
              </a:ext>
            </a:extLst>
          </p:cNvPr>
          <p:cNvSpPr txBox="1"/>
          <p:nvPr/>
        </p:nvSpPr>
        <p:spPr>
          <a:xfrm>
            <a:off x="653143" y="1418458"/>
            <a:ext cx="8710132" cy="142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training data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5,000,000 examples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batch_size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1,000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Number of steps = 5000000 / 1000 = 5000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代表會進行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5000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次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gradient descent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5000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次參數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CCD2F84-EF86-9FC2-B920-906B0285700C}"/>
              </a:ext>
            </a:extLst>
          </p:cNvPr>
          <p:cNvSpPr txBox="1"/>
          <p:nvPr/>
        </p:nvSpPr>
        <p:spPr>
          <a:xfrm>
            <a:off x="2947447" y="3009591"/>
            <a:ext cx="6297105" cy="36933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1800" dirty="0"/>
              <a:t>for </a:t>
            </a:r>
            <a:r>
              <a:rPr kumimoji="1" lang="en-US" altLang="zh-TW" sz="1800" dirty="0" err="1"/>
              <a:t>i</a:t>
            </a:r>
            <a:r>
              <a:rPr kumimoji="1" lang="en-US" altLang="zh-TW" sz="1800" dirty="0"/>
              <a:t> in range(5000):</a:t>
            </a:r>
          </a:p>
          <a:p>
            <a:r>
              <a:rPr kumimoji="1" lang="en-US" altLang="zh-TW" sz="1800" dirty="0"/>
              <a:t>    </a:t>
            </a:r>
            <a:r>
              <a:rPr kumimoji="1" lang="en-US" altLang="zh-TW" sz="1800" dirty="0" err="1">
                <a:solidFill>
                  <a:srgbClr val="0070C0"/>
                </a:solidFill>
              </a:rPr>
              <a:t>start_index</a:t>
            </a:r>
            <a:r>
              <a:rPr kumimoji="1" lang="en-US" altLang="zh-TW" sz="1800" dirty="0">
                <a:solidFill>
                  <a:srgbClr val="0070C0"/>
                </a:solidFill>
              </a:rPr>
              <a:t> </a:t>
            </a:r>
            <a:r>
              <a:rPr kumimoji="1" lang="en-US" altLang="zh-TW" sz="1800" dirty="0"/>
              <a:t>= </a:t>
            </a:r>
            <a:r>
              <a:rPr kumimoji="1" lang="en-US" altLang="zh-TW" sz="1800" dirty="0" err="1"/>
              <a:t>i</a:t>
            </a:r>
            <a:r>
              <a:rPr kumimoji="1" lang="en-US" altLang="zh-TW" sz="1800" dirty="0"/>
              <a:t> * 1000</a:t>
            </a:r>
          </a:p>
          <a:p>
            <a:r>
              <a:rPr kumimoji="1" lang="en-US" altLang="zh-TW" sz="1800" dirty="0"/>
              <a:t>    </a:t>
            </a:r>
            <a:r>
              <a:rPr kumimoji="1" lang="en-US" altLang="zh-TW" sz="1800" dirty="0" err="1">
                <a:solidFill>
                  <a:srgbClr val="FF0000"/>
                </a:solidFill>
              </a:rPr>
              <a:t>end_index</a:t>
            </a:r>
            <a:r>
              <a:rPr kumimoji="1" lang="en-US" altLang="zh-TW" sz="1800" dirty="0">
                <a:solidFill>
                  <a:srgbClr val="FF0000"/>
                </a:solidFill>
              </a:rPr>
              <a:t> </a:t>
            </a:r>
            <a:r>
              <a:rPr kumimoji="1" lang="en-US" altLang="zh-TW" sz="1800" dirty="0"/>
              <a:t>= </a:t>
            </a:r>
            <a:r>
              <a:rPr kumimoji="1" lang="en-US" altLang="zh-TW" sz="1800" dirty="0" err="1"/>
              <a:t>start_index</a:t>
            </a:r>
            <a:r>
              <a:rPr kumimoji="1" lang="en-US" altLang="zh-TW" sz="1800" dirty="0"/>
              <a:t> + 1000</a:t>
            </a:r>
          </a:p>
          <a:p>
            <a:r>
              <a:rPr kumimoji="1" lang="en-US" altLang="zh-TW" sz="1800" dirty="0"/>
              <a:t>    x = </a:t>
            </a:r>
            <a:r>
              <a:rPr kumimoji="1" lang="en-US" altLang="zh-TW" sz="1800" dirty="0" err="1"/>
              <a:t>train_x</a:t>
            </a:r>
            <a:r>
              <a:rPr kumimoji="1" lang="en-US" altLang="zh-TW" sz="1800" dirty="0"/>
              <a:t>[</a:t>
            </a:r>
            <a:r>
              <a:rPr kumimoji="1" lang="en-US" altLang="zh-TW" sz="1800" dirty="0" err="1">
                <a:solidFill>
                  <a:srgbClr val="0070C0"/>
                </a:solidFill>
              </a:rPr>
              <a:t>start_index</a:t>
            </a:r>
            <a:r>
              <a:rPr kumimoji="1" lang="en-US" altLang="zh-TW" sz="1800" dirty="0"/>
              <a:t>: </a:t>
            </a:r>
            <a:r>
              <a:rPr kumimoji="1" lang="en-US" altLang="zh-TW" sz="1800" dirty="0" err="1">
                <a:solidFill>
                  <a:srgbClr val="FF0000"/>
                </a:solidFill>
              </a:rPr>
              <a:t>end_index</a:t>
            </a:r>
            <a:r>
              <a:rPr kumimoji="1" lang="en-US" altLang="zh-TW" sz="1800" dirty="0"/>
              <a:t>]</a:t>
            </a:r>
          </a:p>
          <a:p>
            <a:r>
              <a:rPr kumimoji="1" lang="en-US" altLang="zh-TW" sz="1800" dirty="0"/>
              <a:t>    y = </a:t>
            </a:r>
            <a:r>
              <a:rPr kumimoji="1" lang="en-US" altLang="zh-TW" sz="1800" dirty="0" err="1"/>
              <a:t>train_y</a:t>
            </a:r>
            <a:r>
              <a:rPr kumimoji="1" lang="en-US" altLang="zh-TW" sz="1800" dirty="0"/>
              <a:t>[</a:t>
            </a:r>
            <a:r>
              <a:rPr kumimoji="1" lang="en-US" altLang="zh-TW" sz="1800" dirty="0" err="1">
                <a:solidFill>
                  <a:srgbClr val="0070C0"/>
                </a:solidFill>
              </a:rPr>
              <a:t>start_index</a:t>
            </a:r>
            <a:r>
              <a:rPr kumimoji="1" lang="en-US" altLang="zh-TW" sz="1800" dirty="0"/>
              <a:t>: </a:t>
            </a:r>
            <a:r>
              <a:rPr kumimoji="1" lang="en-US" altLang="zh-TW" sz="1800" dirty="0" err="1">
                <a:solidFill>
                  <a:srgbClr val="FF0000"/>
                </a:solidFill>
              </a:rPr>
              <a:t>end_index</a:t>
            </a:r>
            <a:r>
              <a:rPr kumimoji="1" lang="en-US" altLang="zh-TW" sz="1800" dirty="0"/>
              <a:t>]</a:t>
            </a:r>
          </a:p>
          <a:p>
            <a:endParaRPr kumimoji="1" lang="en-US" altLang="zh-TW" sz="1800" dirty="0"/>
          </a:p>
          <a:p>
            <a:r>
              <a:rPr kumimoji="1" lang="en-US" altLang="zh-TW" dirty="0"/>
              <a:t>    </a:t>
            </a:r>
            <a:r>
              <a:rPr kumimoji="1" lang="en-US" altLang="zh-TW" dirty="0" err="1"/>
              <a:t>optimizer.zero_grad</a:t>
            </a:r>
            <a:r>
              <a:rPr kumimoji="1" lang="en-US" altLang="zh-TW" dirty="0"/>
              <a:t>()</a:t>
            </a:r>
            <a:endParaRPr kumimoji="1" lang="en-US" altLang="zh-TW" sz="1800" dirty="0"/>
          </a:p>
          <a:p>
            <a:r>
              <a:rPr kumimoji="1" lang="en-US" altLang="zh-TW" dirty="0"/>
              <a:t>    </a:t>
            </a:r>
            <a:r>
              <a:rPr kumimoji="1" lang="en-US" altLang="zh-TW" sz="1800" dirty="0"/>
              <a:t>    </a:t>
            </a:r>
          </a:p>
          <a:p>
            <a:r>
              <a:rPr kumimoji="1" lang="en-US" altLang="zh-TW" sz="1800" b="1" dirty="0"/>
              <a:t>    </a:t>
            </a:r>
            <a:r>
              <a:rPr kumimoji="1" lang="en-US" altLang="zh-TW" sz="1800" b="1" dirty="0">
                <a:solidFill>
                  <a:srgbClr val="00B050"/>
                </a:solidFill>
              </a:rPr>
              <a:t># Calculate gradients via BP</a:t>
            </a:r>
            <a:endParaRPr kumimoji="1" lang="en-US" altLang="zh-TW" dirty="0"/>
          </a:p>
          <a:p>
            <a:r>
              <a:rPr kumimoji="1" lang="en-US" altLang="zh-TW" dirty="0"/>
              <a:t>    outputs = model(x)    </a:t>
            </a:r>
          </a:p>
          <a:p>
            <a:r>
              <a:rPr kumimoji="1" lang="en-US" altLang="zh-TW" dirty="0"/>
              <a:t>    </a:t>
            </a:r>
            <a:r>
              <a:rPr kumimoji="1" lang="en-US" altLang="zh-TW" dirty="0" err="1"/>
              <a:t>loss.backward</a:t>
            </a:r>
            <a:r>
              <a:rPr kumimoji="1" lang="en-US" altLang="zh-TW" dirty="0"/>
              <a:t>()</a:t>
            </a:r>
            <a:endParaRPr kumimoji="1" lang="en-US" altLang="zh-TW" sz="1800" dirty="0"/>
          </a:p>
          <a:p>
            <a:r>
              <a:rPr kumimoji="1" lang="en-US" altLang="zh-TW" sz="1800" b="1" dirty="0"/>
              <a:t>    </a:t>
            </a:r>
            <a:r>
              <a:rPr kumimoji="1" lang="en-US" altLang="zh-TW" sz="1800" b="1" dirty="0">
                <a:solidFill>
                  <a:srgbClr val="00B050"/>
                </a:solidFill>
              </a:rPr>
              <a:t># do gradient descent (update parameters)</a:t>
            </a:r>
          </a:p>
          <a:p>
            <a:r>
              <a:rPr kumimoji="1" lang="en-US" altLang="zh-TW" dirty="0"/>
              <a:t>    </a:t>
            </a:r>
            <a:r>
              <a:rPr kumimoji="1" lang="en-US" altLang="zh-TW" dirty="0" err="1"/>
              <a:t>optimizer.step</a:t>
            </a:r>
            <a:r>
              <a:rPr kumimoji="1" lang="en-US" altLang="zh-TW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0063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字方塊 18">
            <a:extLst>
              <a:ext uri="{FF2B5EF4-FFF2-40B4-BE49-F238E27FC236}">
                <a16:creationId xmlns:a16="http://schemas.microsoft.com/office/drawing/2014/main" id="{CC254D70-2979-6599-E7BE-2EEAEEDE0944}"/>
              </a:ext>
            </a:extLst>
          </p:cNvPr>
          <p:cNvSpPr txBox="1"/>
          <p:nvPr/>
        </p:nvSpPr>
        <p:spPr>
          <a:xfrm>
            <a:off x="4483308" y="4429944"/>
            <a:ext cx="2533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(x, y) </a:t>
            </a:r>
            <a:r>
              <a:rPr kumimoji="1" lang="zh-TW" altLang="en-US" dirty="0">
                <a:ea typeface="Microsoft JhengHei" panose="020B0604030504040204" pitchFamily="34" charset="-120"/>
              </a:rPr>
              <a:t>輸入到模型，</a:t>
            </a:r>
            <a:r>
              <a:rPr kumimoji="1" lang="en-US" altLang="zh-TW" dirty="0">
                <a:ea typeface="Microsoft JhengHei" panose="020B0604030504040204" pitchFamily="34" charset="-120"/>
              </a:rPr>
              <a:t>forward and backward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60E4A92-DC31-B46B-33E8-5607DD713F7A}"/>
              </a:ext>
            </a:extLst>
          </p:cNvPr>
          <p:cNvSpPr txBox="1"/>
          <p:nvPr/>
        </p:nvSpPr>
        <p:spPr>
          <a:xfrm>
            <a:off x="4490831" y="2683414"/>
            <a:ext cx="2637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(x, y) </a:t>
            </a:r>
            <a:r>
              <a:rPr kumimoji="1" lang="zh-TW" altLang="en-US" dirty="0">
                <a:ea typeface="Microsoft JhengHei" panose="020B0604030504040204" pitchFamily="34" charset="-120"/>
              </a:rPr>
              <a:t>輸入到模型，</a:t>
            </a:r>
            <a:r>
              <a:rPr kumimoji="1" lang="en-US" altLang="zh-TW" dirty="0">
                <a:ea typeface="Microsoft JhengHei" panose="020B0604030504040204" pitchFamily="34" charset="-120"/>
              </a:rPr>
              <a:t>forward and backward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A07B61-462B-51C5-F4D2-F6FFA9766023}"/>
              </a:ext>
            </a:extLst>
          </p:cNvPr>
          <p:cNvSpPr txBox="1"/>
          <p:nvPr/>
        </p:nvSpPr>
        <p:spPr>
          <a:xfrm>
            <a:off x="4483307" y="3547603"/>
            <a:ext cx="2533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(x, y) </a:t>
            </a:r>
            <a:r>
              <a:rPr kumimoji="1" lang="zh-TW" altLang="en-US" dirty="0">
                <a:ea typeface="Microsoft JhengHei" panose="020B0604030504040204" pitchFamily="34" charset="-120"/>
              </a:rPr>
              <a:t>輸入到模型，</a:t>
            </a:r>
            <a:r>
              <a:rPr kumimoji="1" lang="en-US" altLang="zh-TW" dirty="0">
                <a:ea typeface="Microsoft JhengHei" panose="020B0604030504040204" pitchFamily="34" charset="-120"/>
              </a:rPr>
              <a:t>forward and backward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13F8BE4-CE69-6CC1-F293-75946F58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Optimization with Batches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963A0C-4970-F357-9608-A9C15F708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755B75-4176-07ED-A6EA-6BA090D795B1}"/>
              </a:ext>
            </a:extLst>
          </p:cNvPr>
          <p:cNvSpPr/>
          <p:nvPr/>
        </p:nvSpPr>
        <p:spPr>
          <a:xfrm>
            <a:off x="2733921" y="2696336"/>
            <a:ext cx="1384662" cy="583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Batch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87FF93-E798-2A0F-B210-42F597EB0859}"/>
              </a:ext>
            </a:extLst>
          </p:cNvPr>
          <p:cNvSpPr/>
          <p:nvPr/>
        </p:nvSpPr>
        <p:spPr>
          <a:xfrm>
            <a:off x="2733921" y="3561754"/>
            <a:ext cx="1384662" cy="583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Batch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58C8C3-1599-A5A3-06AC-C799FD63E6D4}"/>
              </a:ext>
            </a:extLst>
          </p:cNvPr>
          <p:cNvSpPr/>
          <p:nvPr/>
        </p:nvSpPr>
        <p:spPr>
          <a:xfrm>
            <a:off x="2733921" y="4427172"/>
            <a:ext cx="1384662" cy="583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Batch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8D5119A-40CD-C00C-BA97-DC22C666F22C}"/>
              </a:ext>
            </a:extLst>
          </p:cNvPr>
          <p:cNvSpPr txBox="1"/>
          <p:nvPr/>
        </p:nvSpPr>
        <p:spPr>
          <a:xfrm rot="5400000">
            <a:off x="3236466" y="5366260"/>
            <a:ext cx="67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...</a:t>
            </a:r>
            <a:endParaRPr kumimoji="1"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C3DFA47-69A7-3A77-5FD6-EDA6A44FAE23}"/>
                  </a:ext>
                </a:extLst>
              </p:cNvPr>
              <p:cNvSpPr txBox="1"/>
              <p:nvPr/>
            </p:nvSpPr>
            <p:spPr>
              <a:xfrm>
                <a:off x="7267488" y="2720680"/>
                <a:ext cx="3495249" cy="562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C3DFA47-69A7-3A77-5FD6-EDA6A44FA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88" y="2720680"/>
                <a:ext cx="3495249" cy="562655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06B922F-1BAB-85FE-F216-DA22DE342B02}"/>
                  </a:ext>
                </a:extLst>
              </p:cNvPr>
              <p:cNvSpPr txBox="1"/>
              <p:nvPr/>
            </p:nvSpPr>
            <p:spPr>
              <a:xfrm>
                <a:off x="716093" y="1659119"/>
                <a:ext cx="241028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初始參數</a:t>
                </a:r>
                <a:r>
                  <a:rPr lang="zh-TW" altLang="en-US" sz="2400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06B922F-1BAB-85FE-F216-DA22DE342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93" y="1659119"/>
                <a:ext cx="2410284" cy="461665"/>
              </a:xfrm>
              <a:prstGeom prst="rect">
                <a:avLst/>
              </a:prstGeom>
              <a:blipFill>
                <a:blip r:embed="rId4"/>
                <a:stretch>
                  <a:fillRect l="-366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778BA84-E9F0-19D5-1CA6-4C821027C271}"/>
                  </a:ext>
                </a:extLst>
              </p:cNvPr>
              <p:cNvSpPr txBox="1"/>
              <p:nvPr/>
            </p:nvSpPr>
            <p:spPr>
              <a:xfrm>
                <a:off x="7267488" y="3576994"/>
                <a:ext cx="3495249" cy="577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778BA84-E9F0-19D5-1CA6-4C821027C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88" y="3576994"/>
                <a:ext cx="3495249" cy="577338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2D41F05-C784-2EC3-1F78-987DE4940C18}"/>
                  </a:ext>
                </a:extLst>
              </p:cNvPr>
              <p:cNvSpPr txBox="1"/>
              <p:nvPr/>
            </p:nvSpPr>
            <p:spPr>
              <a:xfrm>
                <a:off x="7267488" y="4448548"/>
                <a:ext cx="3495249" cy="560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2D41F05-C784-2EC3-1F78-987DE4940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88" y="4448548"/>
                <a:ext cx="3495249" cy="560218"/>
              </a:xfrm>
              <a:prstGeom prst="rect">
                <a:avLst/>
              </a:prstGeom>
              <a:blipFill>
                <a:blip r:embed="rId6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348B8E7A-DF40-05C3-FB4C-28D33A4840F1}"/>
              </a:ext>
            </a:extLst>
          </p:cNvPr>
          <p:cNvCxnSpPr>
            <a:cxnSpLocks/>
          </p:cNvCxnSpPr>
          <p:nvPr/>
        </p:nvCxnSpPr>
        <p:spPr>
          <a:xfrm>
            <a:off x="4439765" y="3020730"/>
            <a:ext cx="25772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A4245BDD-B109-D600-7A5D-C850C90ACFA0}"/>
              </a:ext>
            </a:extLst>
          </p:cNvPr>
          <p:cNvCxnSpPr>
            <a:cxnSpLocks/>
            <a:endCxn id="18" idx="3"/>
          </p:cNvCxnSpPr>
          <p:nvPr/>
        </p:nvCxnSpPr>
        <p:spPr>
          <a:xfrm>
            <a:off x="4439765" y="3869816"/>
            <a:ext cx="2577259" cy="9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52A540E1-79F1-5544-91C5-67C5B02DB168}"/>
              </a:ext>
            </a:extLst>
          </p:cNvPr>
          <p:cNvCxnSpPr>
            <a:cxnSpLocks/>
            <a:endCxn id="19" idx="3"/>
          </p:cNvCxnSpPr>
          <p:nvPr/>
        </p:nvCxnSpPr>
        <p:spPr>
          <a:xfrm>
            <a:off x="4439765" y="4745027"/>
            <a:ext cx="2577259" cy="80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303A9DD-5E76-A556-F59A-81A02CF95276}"/>
              </a:ext>
            </a:extLst>
          </p:cNvPr>
          <p:cNvSpPr txBox="1"/>
          <p:nvPr/>
        </p:nvSpPr>
        <p:spPr>
          <a:xfrm>
            <a:off x="986498" y="2788018"/>
            <a:ext cx="1236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B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組</a:t>
            </a:r>
            <a:r>
              <a:rPr kumimoji="1" lang="en-US" altLang="zh-TW" sz="2000" dirty="0"/>
              <a:t> (x, y)</a:t>
            </a:r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8EE1581E-2FCE-A5DF-71F9-F737A1C14D7F}"/>
              </a:ext>
            </a:extLst>
          </p:cNvPr>
          <p:cNvSpPr/>
          <p:nvPr/>
        </p:nvSpPr>
        <p:spPr>
          <a:xfrm>
            <a:off x="2361673" y="2745441"/>
            <a:ext cx="151904" cy="51313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536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7" grpId="0"/>
      <p:bldP spid="18" grpId="0"/>
      <p:bldP spid="9" grpId="0"/>
      <p:bldP spid="11" grpId="0"/>
      <p:bldP spid="12" grpId="0"/>
      <p:bldP spid="20" grpId="0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9ECA0B-284D-509C-EFA3-F00B4781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Gradient Descent vs. Stochastic Gradient Descent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2B839A-1AEE-464C-BC43-5C4CE0FF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29CF10F-FE4C-7F58-DC5C-027AE79B05C1}"/>
                  </a:ext>
                </a:extLst>
              </p:cNvPr>
              <p:cNvSpPr txBox="1"/>
              <p:nvPr/>
            </p:nvSpPr>
            <p:spPr>
              <a:xfrm>
                <a:off x="3718631" y="2658168"/>
                <a:ext cx="6096000" cy="957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8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zh-TW" alt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29CF10F-FE4C-7F58-DC5C-027AE79B0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631" y="2658168"/>
                <a:ext cx="6096000" cy="957378"/>
              </a:xfrm>
              <a:prstGeom prst="rect">
                <a:avLst/>
              </a:prstGeom>
              <a:blipFill>
                <a:blip r:embed="rId3"/>
                <a:stretch>
                  <a:fillRect t="-157895" b="-232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CF9272D-349D-94FD-4EB6-74F904249A6F}"/>
                  </a:ext>
                </a:extLst>
              </p:cNvPr>
              <p:cNvSpPr txBox="1"/>
              <p:nvPr/>
            </p:nvSpPr>
            <p:spPr>
              <a:xfrm>
                <a:off x="862069" y="1700066"/>
                <a:ext cx="2751909" cy="635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TW" altLang="en-US" sz="2400" dirty="0"/>
                  <a:t>計算</a:t>
                </a:r>
                <a:r>
                  <a:rPr kumimoji="1" lang="en-US" altLang="zh-TW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kumimoji="1" lang="zh-TW" altLang="en-US" sz="2400" dirty="0"/>
                  <a:t> 和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CF9272D-349D-94FD-4EB6-74F904249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69" y="1700066"/>
                <a:ext cx="2751909" cy="635367"/>
              </a:xfrm>
              <a:prstGeom prst="rect">
                <a:avLst/>
              </a:prstGeom>
              <a:blipFill>
                <a:blip r:embed="rId4"/>
                <a:stretch>
                  <a:fillRect l="-2752" b="-98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3813644-DEF6-24A4-7C26-BC62CD9B62A0}"/>
                  </a:ext>
                </a:extLst>
              </p:cNvPr>
              <p:cNvSpPr txBox="1"/>
              <p:nvPr/>
            </p:nvSpPr>
            <p:spPr>
              <a:xfrm>
                <a:off x="3718631" y="4560991"/>
                <a:ext cx="6096000" cy="957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8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zh-TW" alt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3813644-DEF6-24A4-7C26-BC62CD9B6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631" y="4560991"/>
                <a:ext cx="6096000" cy="957378"/>
              </a:xfrm>
              <a:prstGeom prst="rect">
                <a:avLst/>
              </a:prstGeom>
              <a:blipFill>
                <a:blip r:embed="rId5"/>
                <a:stretch>
                  <a:fillRect t="-157895" b="-232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79C59DF-8A17-CEBF-0023-7D133EA4D128}"/>
                  </a:ext>
                </a:extLst>
              </p:cNvPr>
              <p:cNvSpPr txBox="1"/>
              <p:nvPr/>
            </p:nvSpPr>
            <p:spPr>
              <a:xfrm>
                <a:off x="5164178" y="3718936"/>
                <a:ext cx="6531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rgbClr val="FF0000"/>
                    </a:solidFill>
                  </a:rPr>
                  <a:t>全部的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TW" altLang="en-US" dirty="0"/>
                  <a:t>，但如果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lang="zh-TW" alt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很大時需要計算久，且需要較大的記憶體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79C59DF-8A17-CEBF-0023-7D133EA4D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178" y="3718936"/>
                <a:ext cx="6531428" cy="369332"/>
              </a:xfrm>
              <a:prstGeom prst="rect">
                <a:avLst/>
              </a:prstGeom>
              <a:blipFill>
                <a:blip r:embed="rId6"/>
                <a:stretch>
                  <a:fillRect l="-775" t="-6452" b="-193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F38A28D-AB11-DD96-37E6-4028E7C03ABF}"/>
                  </a:ext>
                </a:extLst>
              </p:cNvPr>
              <p:cNvSpPr txBox="1"/>
              <p:nvPr/>
            </p:nvSpPr>
            <p:spPr>
              <a:xfrm>
                <a:off x="5164177" y="562176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zh-TW" dirty="0">
                    <a:solidFill>
                      <a:srgbClr val="FF0000"/>
                    </a:solidFill>
                  </a:rPr>
                  <a:t> </a:t>
                </a:r>
                <a:r>
                  <a:rPr kumimoji="1" lang="zh-TW" altLang="en-US" dirty="0">
                    <a:solidFill>
                      <a:srgbClr val="FF0000"/>
                    </a:solidFill>
                  </a:rPr>
                  <a:t>改用採樣的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dirty="0">
                    <a:solidFill>
                      <a:srgbClr val="FF0000"/>
                    </a:solidFill>
                  </a:rPr>
                  <a:t>)</a:t>
                </a:r>
                <a:r>
                  <a:rPr kumimoji="1" lang="zh-TW" altLang="en-US" dirty="0"/>
                  <a:t>，可能為</a:t>
                </a:r>
                <a:r>
                  <a:rPr kumimoji="1" lang="en-US" altLang="zh-TW" dirty="0"/>
                  <a:t> 8 / 16 / 32 / 64 / 128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F38A28D-AB11-DD96-37E6-4028E7C03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177" y="5621760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40A72A54-4B3A-CAE0-8A34-A8EFFA9B5879}"/>
              </a:ext>
            </a:extLst>
          </p:cNvPr>
          <p:cNvSpPr txBox="1"/>
          <p:nvPr/>
        </p:nvSpPr>
        <p:spPr>
          <a:xfrm>
            <a:off x="862070" y="2906024"/>
            <a:ext cx="2751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Gradient Descent:</a:t>
            </a:r>
            <a:endParaRPr kumimoji="1"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9E18D19-F5F5-C462-4B34-4487FF3135B8}"/>
              </a:ext>
            </a:extLst>
          </p:cNvPr>
          <p:cNvSpPr txBox="1"/>
          <p:nvPr/>
        </p:nvSpPr>
        <p:spPr>
          <a:xfrm>
            <a:off x="862071" y="4624181"/>
            <a:ext cx="2751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Stochastic Gradient Descent: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620CD54-00F6-F353-E46C-F55F606A4DD0}"/>
                  </a:ext>
                </a:extLst>
              </p:cNvPr>
              <p:cNvSpPr txBox="1"/>
              <p:nvPr/>
            </p:nvSpPr>
            <p:spPr>
              <a:xfrm>
                <a:off x="5164177" y="603382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/>
                  <a:t>這裡的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kumimoji="1" lang="zh-TW" altLang="en-US" b="1" dirty="0"/>
                  <a:t> 就代表</a:t>
                </a:r>
                <a:r>
                  <a:rPr kumimoji="1" lang="en-US" altLang="zh-TW" b="1" dirty="0"/>
                  <a:t> </a:t>
                </a:r>
                <a:r>
                  <a:rPr kumimoji="1" lang="en-US" altLang="zh-TW" b="1" dirty="0" err="1">
                    <a:solidFill>
                      <a:srgbClr val="FF0000"/>
                    </a:solidFill>
                  </a:rPr>
                  <a:t>batch_size</a:t>
                </a:r>
                <a:endParaRPr kumimoji="1" lang="zh-TW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620CD54-00F6-F353-E46C-F55F606A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177" y="6033828"/>
                <a:ext cx="6096000" cy="369332"/>
              </a:xfrm>
              <a:prstGeom prst="rect">
                <a:avLst/>
              </a:prstGeom>
              <a:blipFill>
                <a:blip r:embed="rId8"/>
                <a:stretch>
                  <a:fillRect l="-832" t="-13333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18DAF0E9-1D48-CEF3-2176-9D48681EB1D2}"/>
              </a:ext>
            </a:extLst>
          </p:cNvPr>
          <p:cNvSpPr txBox="1"/>
          <p:nvPr/>
        </p:nvSpPr>
        <p:spPr>
          <a:xfrm>
            <a:off x="8405651" y="1462258"/>
            <a:ext cx="328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這頁的 </a:t>
            </a:r>
            <a:r>
              <a:rPr kumimoji="1" lang="en" altLang="zh-TW" dirty="0"/>
              <a:t>SGD </a:t>
            </a:r>
            <a:r>
              <a:rPr kumimoji="1" lang="zh-TW" altLang="en-US" dirty="0"/>
              <a:t>是指 </a:t>
            </a:r>
            <a:r>
              <a:rPr kumimoji="1" lang="en" altLang="zh-TW" b="1" dirty="0"/>
              <a:t>Mini-batch</a:t>
            </a:r>
            <a:r>
              <a:rPr kumimoji="1" lang="en" altLang="zh-TW" dirty="0"/>
              <a:t> Stochastic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09486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3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93B4C1-A1F9-97C2-7E75-FEF1C715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200" dirty="0"/>
              <a:t>Full-batch </a:t>
            </a:r>
            <a:r>
              <a:rPr kumimoji="1" lang="zh-TW" altLang="en-US" sz="4200" dirty="0"/>
              <a:t>與 </a:t>
            </a:r>
            <a:r>
              <a:rPr kumimoji="1" lang="en-US" altLang="zh-TW" sz="4200" dirty="0"/>
              <a:t>mini-batch </a:t>
            </a:r>
            <a:r>
              <a:rPr kumimoji="1" lang="zh-TW" altLang="en-US" sz="4200" dirty="0"/>
              <a:t>比較</a:t>
            </a:r>
            <a:r>
              <a:rPr kumimoji="1" lang="en-US" altLang="zh-TW" sz="4200" dirty="0"/>
              <a:t> #1</a:t>
            </a:r>
            <a:r>
              <a:rPr kumimoji="1" lang="zh-TW" altLang="en-US" sz="4200" dirty="0"/>
              <a:t>：訓練穩定性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FD5FAC-4BC9-9F79-863A-BC0EE4E58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574C16-931A-D8FC-C611-11EC3F718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45" y="1966980"/>
            <a:ext cx="6742668" cy="387110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7E8A907-5B54-B880-445A-F88E9FA34025}"/>
              </a:ext>
            </a:extLst>
          </p:cNvPr>
          <p:cNvSpPr txBox="1"/>
          <p:nvPr/>
        </p:nvSpPr>
        <p:spPr>
          <a:xfrm>
            <a:off x="1624355" y="6444233"/>
            <a:ext cx="8943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400" dirty="0" err="1"/>
              <a:t>McCandlish</a:t>
            </a:r>
            <a:r>
              <a:rPr lang="en" altLang="zh-TW" sz="1400" dirty="0"/>
              <a:t>, Sam, et al. "An empirical model of large-batch training." </a:t>
            </a:r>
            <a:r>
              <a:rPr lang="en" altLang="zh-TW" sz="1400" dirty="0" err="1"/>
              <a:t>arXiv</a:t>
            </a:r>
            <a:r>
              <a:rPr lang="en" altLang="zh-TW" sz="1400" dirty="0"/>
              <a:t> preprint arXiv:1812.06162 (2018).</a:t>
            </a:r>
            <a:endParaRPr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88718C-C0F8-7301-0303-ED3C8DE866D7}"/>
              </a:ext>
            </a:extLst>
          </p:cNvPr>
          <p:cNvSpPr txBox="1"/>
          <p:nvPr/>
        </p:nvSpPr>
        <p:spPr>
          <a:xfrm>
            <a:off x="7523513" y="4790661"/>
            <a:ext cx="4267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accent2"/>
                </a:solidFill>
              </a:rPr>
              <a:t>Large batch size (fewer steps)</a:t>
            </a:r>
            <a:endParaRPr kumimoji="1" lang="zh-TW" altLang="en-US" sz="24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646BE9B-086E-E154-C5D7-E53988788610}"/>
              </a:ext>
            </a:extLst>
          </p:cNvPr>
          <p:cNvSpPr txBox="1"/>
          <p:nvPr/>
        </p:nvSpPr>
        <p:spPr>
          <a:xfrm>
            <a:off x="7523512" y="5248403"/>
            <a:ext cx="432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0070C0"/>
                </a:solidFill>
              </a:rPr>
              <a:t>Small batch size (more steps)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91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E24EB6-3EF7-AB4A-50DC-4F270469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6" name="Picture 2" descr="NVIDIA 顯示卡RTX 5090的價格被知情人士爆料?">
            <a:extLst>
              <a:ext uri="{FF2B5EF4-FFF2-40B4-BE49-F238E27FC236}">
                <a16:creationId xmlns:a16="http://schemas.microsoft.com/office/drawing/2014/main" id="{FD5681E4-735D-6CCB-A1E3-B89E6DE25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24" y="2655651"/>
            <a:ext cx="2749686" cy="154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EAB9AD8-DDAB-8EB7-19DA-4A0F0F5CF498}"/>
              </a:ext>
            </a:extLst>
          </p:cNvPr>
          <p:cNvSpPr txBox="1"/>
          <p:nvPr/>
        </p:nvSpPr>
        <p:spPr>
          <a:xfrm>
            <a:off x="3823062" y="6489911"/>
            <a:ext cx="4545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Figure source: https://</a:t>
            </a:r>
            <a:r>
              <a:rPr kumimoji="1" lang="en-US" altLang="zh-TW" sz="1200" dirty="0" err="1"/>
              <a:t>www.league-funny.com</a:t>
            </a:r>
            <a:r>
              <a:rPr kumimoji="1" lang="en-US" altLang="zh-TW" sz="1200" dirty="0"/>
              <a:t>/3c/article-343103</a:t>
            </a:r>
            <a:endParaRPr kumimoji="1" lang="zh-TW" altLang="en-US" sz="1200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50F05DD6-B154-A918-1DFA-D38D2A7036E2}"/>
              </a:ext>
            </a:extLst>
          </p:cNvPr>
          <p:cNvSpPr/>
          <p:nvPr/>
        </p:nvSpPr>
        <p:spPr>
          <a:xfrm>
            <a:off x="1166949" y="2291836"/>
            <a:ext cx="2708365" cy="11506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Training Data</a:t>
            </a:r>
          </a:p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(1M examples)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FEF3FE70-8514-5155-4204-6B6E89B1FCFC}"/>
              </a:ext>
            </a:extLst>
          </p:cNvPr>
          <p:cNvCxnSpPr>
            <a:cxnSpLocks/>
          </p:cNvCxnSpPr>
          <p:nvPr/>
        </p:nvCxnSpPr>
        <p:spPr>
          <a:xfrm>
            <a:off x="4101737" y="2973721"/>
            <a:ext cx="16459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7BADCCFE-300E-AC95-78CA-83EB2A1929A5}"/>
              </a:ext>
            </a:extLst>
          </p:cNvPr>
          <p:cNvSpPr txBox="1"/>
          <p:nvPr/>
        </p:nvSpPr>
        <p:spPr>
          <a:xfrm>
            <a:off x="4033181" y="2562425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train.to</a:t>
            </a:r>
            <a:r>
              <a:rPr kumimoji="1" lang="en-US" altLang="zh-TW" dirty="0"/>
              <a:t>(”cuda:0”)</a:t>
            </a:r>
            <a:endParaRPr kumimoji="1"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3519772F-08F9-87DD-8B78-818FDBF0854B}"/>
              </a:ext>
            </a:extLst>
          </p:cNvPr>
          <p:cNvCxnSpPr>
            <a:cxnSpLocks/>
          </p:cNvCxnSpPr>
          <p:nvPr/>
        </p:nvCxnSpPr>
        <p:spPr>
          <a:xfrm>
            <a:off x="4101737" y="4006111"/>
            <a:ext cx="16459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5E7013-1D45-A639-2984-AF28E1DBCA85}"/>
              </a:ext>
            </a:extLst>
          </p:cNvPr>
          <p:cNvSpPr txBox="1"/>
          <p:nvPr/>
        </p:nvSpPr>
        <p:spPr>
          <a:xfrm>
            <a:off x="3971109" y="3613708"/>
            <a:ext cx="193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err="1"/>
              <a:t>mini.to</a:t>
            </a:r>
            <a:r>
              <a:rPr kumimoji="1" lang="en-US" altLang="zh-TW" dirty="0"/>
              <a:t>(”cuda:0”)</a:t>
            </a:r>
            <a:endParaRPr kumimoji="1" lang="zh-TW" altLang="en-US" dirty="0"/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4D448A17-FDCF-D559-40BD-03BE6E1CBD55}"/>
              </a:ext>
            </a:extLst>
          </p:cNvPr>
          <p:cNvSpPr/>
          <p:nvPr/>
        </p:nvSpPr>
        <p:spPr>
          <a:xfrm>
            <a:off x="2089508" y="382915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6C86953-AF7E-E74B-695C-90CE86E44F7D}"/>
              </a:ext>
            </a:extLst>
          </p:cNvPr>
          <p:cNvCxnSpPr>
            <a:cxnSpLocks/>
          </p:cNvCxnSpPr>
          <p:nvPr/>
        </p:nvCxnSpPr>
        <p:spPr>
          <a:xfrm>
            <a:off x="8786948" y="4006111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B6496D6F-F9CA-9F8F-B0EF-BDF792E4C91C}"/>
              </a:ext>
            </a:extLst>
          </p:cNvPr>
          <p:cNvCxnSpPr>
            <a:cxnSpLocks/>
          </p:cNvCxnSpPr>
          <p:nvPr/>
        </p:nvCxnSpPr>
        <p:spPr>
          <a:xfrm>
            <a:off x="8786948" y="2973721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23CDCD9-3638-0B8A-D936-C7D677CFA3E9}"/>
              </a:ext>
            </a:extLst>
          </p:cNvPr>
          <p:cNvSpPr txBox="1"/>
          <p:nvPr/>
        </p:nvSpPr>
        <p:spPr>
          <a:xfrm>
            <a:off x="9528286" y="2835376"/>
            <a:ext cx="49638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67DD7B9-4C04-9536-B9AE-A91A4070E29D}"/>
              </a:ext>
            </a:extLst>
          </p:cNvPr>
          <p:cNvSpPr txBox="1"/>
          <p:nvPr/>
        </p:nvSpPr>
        <p:spPr>
          <a:xfrm>
            <a:off x="9528286" y="3829152"/>
            <a:ext cx="49638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dirty="0"/>
              <a:t>✅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67D1158-2A4D-51A9-957D-55F56CD65C7B}"/>
              </a:ext>
            </a:extLst>
          </p:cNvPr>
          <p:cNvSpPr txBox="1"/>
          <p:nvPr/>
        </p:nvSpPr>
        <p:spPr>
          <a:xfrm>
            <a:off x="1740933" y="5155961"/>
            <a:ext cx="8710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Typically, during training or test time, we use a small set of data (mini-batch) at one time for running a deep learning model on GPUs.</a:t>
            </a: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E67E8689-BDA7-8376-AA0A-7ED3A4A6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>
            <a:noAutofit/>
          </a:bodyPr>
          <a:lstStyle/>
          <a:p>
            <a:r>
              <a:rPr kumimoji="1" lang="en-US" altLang="zh-TW" sz="4200" dirty="0"/>
              <a:t>Full-batch </a:t>
            </a:r>
            <a:r>
              <a:rPr kumimoji="1" lang="zh-TW" altLang="en-US" sz="4200" dirty="0"/>
              <a:t>與 </a:t>
            </a:r>
            <a:r>
              <a:rPr kumimoji="1" lang="en-US" altLang="zh-TW" sz="4200" dirty="0"/>
              <a:t>mini-batch </a:t>
            </a:r>
            <a:r>
              <a:rPr kumimoji="1" lang="zh-TW" altLang="en-US" sz="4200" dirty="0"/>
              <a:t>比較</a:t>
            </a:r>
            <a:r>
              <a:rPr kumimoji="1" lang="en-US" altLang="zh-TW" sz="4200" dirty="0"/>
              <a:t> #2</a:t>
            </a:r>
            <a:r>
              <a:rPr kumimoji="1" lang="zh-TW" altLang="en-US" sz="4200" dirty="0"/>
              <a:t>：記憶體用量</a:t>
            </a:r>
          </a:p>
        </p:txBody>
      </p:sp>
    </p:spTree>
    <p:extLst>
      <p:ext uri="{BB962C8B-B14F-4D97-AF65-F5344CB8AC3E}">
        <p14:creationId xmlns:p14="http://schemas.microsoft.com/office/powerpoint/2010/main" val="2716392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DD9EC-D4CA-1012-1BB9-CB3876E1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Question</a:t>
            </a:r>
            <a:r>
              <a:rPr kumimoji="1" lang="zh-TW" altLang="en-US" dirty="0"/>
              <a:t> </a:t>
            </a:r>
            <a:r>
              <a:rPr kumimoji="1" lang="en-US" altLang="zh-TW" dirty="0"/>
              <a:t>#1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5B72DF-9C4B-127C-7098-25E3E74B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DBD4A38-A30F-26D4-A8A1-2E800EF3E3C2}"/>
              </a:ext>
            </a:extLst>
          </p:cNvPr>
          <p:cNvSpPr txBox="1"/>
          <p:nvPr/>
        </p:nvSpPr>
        <p:spPr>
          <a:xfrm>
            <a:off x="653143" y="1969915"/>
            <a:ext cx="6000418" cy="959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full batch size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GD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比起來，用 </a:t>
            </a:r>
            <a:r>
              <a:rPr kumimoji="1" lang="en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mini-batch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方式訓練的效果一定比較好嗎？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" name="Picture 4" descr="undefined">
            <a:extLst>
              <a:ext uri="{FF2B5EF4-FFF2-40B4-BE49-F238E27FC236}">
                <a16:creationId xmlns:a16="http://schemas.microsoft.com/office/drawing/2014/main" id="{FE1188AB-CC69-9E5E-A916-9D946462F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13" y="2099097"/>
            <a:ext cx="4506917" cy="360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19297DE-54FD-F372-7626-198A3108191D}"/>
              </a:ext>
            </a:extLst>
          </p:cNvPr>
          <p:cNvSpPr txBox="1"/>
          <p:nvPr/>
        </p:nvSpPr>
        <p:spPr>
          <a:xfrm>
            <a:off x="6897613" y="6074902"/>
            <a:ext cx="4371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</a:t>
            </a:r>
          </a:p>
          <a:p>
            <a:r>
              <a:rPr kumimoji="1" lang="en-US" altLang="zh-TW" sz="1400" dirty="0"/>
              <a:t>https://</a:t>
            </a:r>
            <a:r>
              <a:rPr kumimoji="1" lang="en-US" altLang="zh-TW" sz="1400" dirty="0" err="1"/>
              <a:t>en.wikipedia.org</a:t>
            </a:r>
            <a:r>
              <a:rPr kumimoji="1" lang="en-US" altLang="zh-TW" sz="1400" dirty="0"/>
              <a:t>/wiki/</a:t>
            </a:r>
            <a:r>
              <a:rPr kumimoji="1" lang="en-US" altLang="zh-TW" sz="1400" dirty="0" err="1"/>
              <a:t>Maximum_and_minimum</a:t>
            </a:r>
            <a:endParaRPr kumimoji="1" lang="en-US" altLang="zh-TW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5ABB56D-854F-E779-0257-390A041D2618}"/>
              </a:ext>
            </a:extLst>
          </p:cNvPr>
          <p:cNvSpPr txBox="1"/>
          <p:nvPr/>
        </p:nvSpPr>
        <p:spPr>
          <a:xfrm>
            <a:off x="653143" y="3156366"/>
            <a:ext cx="5710486" cy="142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Ans: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對深度學習模型來說，通常比較好，因為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full batch size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的方法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epoch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只會更新模型一次，容易跑到 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local minimum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的位置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875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6577E9-D816-5681-1EB3-80FEDF5D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Full-batch and mini-batch GD </a:t>
            </a:r>
            <a:r>
              <a:rPr kumimoji="1" lang="zh-TW" altLang="en-US" dirty="0"/>
              <a:t>比較表格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509CD0-AE03-A1BB-128E-97EA1F1EA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8CBF130C-2526-55F2-8F28-1D5984EFB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316459"/>
              </p:ext>
            </p:extLst>
          </p:nvPr>
        </p:nvGraphicFramePr>
        <p:xfrm>
          <a:off x="1499326" y="2104971"/>
          <a:ext cx="9193348" cy="38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337">
                  <a:extLst>
                    <a:ext uri="{9D8B030D-6E8A-4147-A177-3AD203B41FA5}">
                      <a16:colId xmlns:a16="http://schemas.microsoft.com/office/drawing/2014/main" val="3706970925"/>
                    </a:ext>
                  </a:extLst>
                </a:gridCol>
                <a:gridCol w="2298337">
                  <a:extLst>
                    <a:ext uri="{9D8B030D-6E8A-4147-A177-3AD203B41FA5}">
                      <a16:colId xmlns:a16="http://schemas.microsoft.com/office/drawing/2014/main" val="2142297135"/>
                    </a:ext>
                  </a:extLst>
                </a:gridCol>
                <a:gridCol w="2298337">
                  <a:extLst>
                    <a:ext uri="{9D8B030D-6E8A-4147-A177-3AD203B41FA5}">
                      <a16:colId xmlns:a16="http://schemas.microsoft.com/office/drawing/2014/main" val="529343541"/>
                    </a:ext>
                  </a:extLst>
                </a:gridCol>
                <a:gridCol w="2298337">
                  <a:extLst>
                    <a:ext uri="{9D8B030D-6E8A-4147-A177-3AD203B41FA5}">
                      <a16:colId xmlns:a16="http://schemas.microsoft.com/office/drawing/2014/main" val="2896157165"/>
                    </a:ext>
                  </a:extLst>
                </a:gridCol>
              </a:tblGrid>
              <a:tr h="772796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Batch Gradient Descent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Stochastic Gradient Descent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Mini-batch Stochastic Gradient Descent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963660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單次更新所使用的訓練資料筆數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Entire training set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mini_batch_size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(Hyperparameter)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740997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訓練穩定性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Stable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Low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Medium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219419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訓練時期更新頻率</a:t>
                      </a:r>
                      <a:endParaRPr lang="en-US" altLang="zh-TW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(number of steps)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Low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 time per epoch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High</a:t>
                      </a:r>
                    </a:p>
                    <a:p>
                      <a:r>
                        <a:rPr lang="en-US" altLang="zh-TW" dirty="0"/>
                        <a:t>1 time per sample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Medium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 time per mini-batch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812838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缺點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Easily falling into local minimum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Training variance is too big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Hard to determine the best batch size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771875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228A789F-8528-9E7E-3349-3E718B9A658F}"/>
              </a:ext>
            </a:extLst>
          </p:cNvPr>
          <p:cNvSpPr txBox="1"/>
          <p:nvPr/>
        </p:nvSpPr>
        <p:spPr>
          <a:xfrm>
            <a:off x="8504778" y="1693679"/>
            <a:ext cx="210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本堂課講的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SGD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0A47F5-C32F-0509-FB42-BB774B991FC2}"/>
              </a:ext>
            </a:extLst>
          </p:cNvPr>
          <p:cNvSpPr txBox="1"/>
          <p:nvPr/>
        </p:nvSpPr>
        <p:spPr>
          <a:xfrm>
            <a:off x="7801150" y="6092394"/>
            <a:ext cx="351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u="sng" dirty="0">
                <a:ea typeface="Microsoft JhengHei" panose="020B0604030504040204" pitchFamily="34" charset="-120"/>
              </a:rPr>
              <a:t>廣義上</a:t>
            </a:r>
            <a:r>
              <a:rPr kumimoji="1" lang="en-US" altLang="zh-TW" dirty="0">
                <a:ea typeface="Microsoft JhengHei" panose="020B0604030504040204" pitchFamily="34" charset="-120"/>
              </a:rPr>
              <a:t> SGD </a:t>
            </a:r>
            <a:r>
              <a:rPr kumimoji="1" lang="zh-TW" altLang="en-US" dirty="0">
                <a:ea typeface="Microsoft JhengHei" panose="020B0604030504040204" pitchFamily="34" charset="-120"/>
              </a:rPr>
              <a:t>指的是</a:t>
            </a:r>
            <a:r>
              <a:rPr kumimoji="1" lang="en-US" altLang="zh-TW" dirty="0">
                <a:ea typeface="Microsoft JhengHei" panose="020B0604030504040204" pitchFamily="34" charset="-120"/>
              </a:rPr>
              <a:t> Mini-batch Stochastic Gradient Descent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EF1214-110E-978B-0BE9-DCDE7E0D9128}"/>
              </a:ext>
            </a:extLst>
          </p:cNvPr>
          <p:cNvSpPr/>
          <p:nvPr/>
        </p:nvSpPr>
        <p:spPr>
          <a:xfrm>
            <a:off x="8399282" y="2104971"/>
            <a:ext cx="2293392" cy="38258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0581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6111E-03F2-539F-550E-20D069259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9C60B4-1A3B-1EAD-7E59-09AB1B33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F57F4C-0D74-28A5-54C3-749D0011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5AD7A84-FF1E-1EBB-7380-F0268B9B6A44}"/>
              </a:ext>
            </a:extLst>
          </p:cNvPr>
          <p:cNvSpPr txBox="1"/>
          <p:nvPr/>
        </p:nvSpPr>
        <p:spPr>
          <a:xfrm>
            <a:off x="653144" y="1806093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Recap [20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Gradient Descent (II) - Optimizers [60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Training script in </a:t>
            </a: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 [35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Quiz [30 min]</a:t>
            </a:r>
          </a:p>
        </p:txBody>
      </p:sp>
    </p:spTree>
    <p:extLst>
      <p:ext uri="{BB962C8B-B14F-4D97-AF65-F5344CB8AC3E}">
        <p14:creationId xmlns:p14="http://schemas.microsoft.com/office/powerpoint/2010/main" val="2869292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DD9EC-D4CA-1012-1BB9-CB3876E1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Question #2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5B72DF-9C4B-127C-7098-25E3E74B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DBD4A38-A30F-26D4-A8A1-2E800EF3E3C2}"/>
              </a:ext>
            </a:extLst>
          </p:cNvPr>
          <p:cNvSpPr txBox="1"/>
          <p:nvPr/>
        </p:nvSpPr>
        <p:spPr>
          <a:xfrm>
            <a:off x="653143" y="1969915"/>
            <a:ext cx="8710132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batch_size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大比較好還是 </a:t>
            </a: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batch_size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小比較好？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2A23EA-F548-2262-ADE6-82BC15460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05" y="2877168"/>
            <a:ext cx="9020787" cy="283619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3DAE606-F119-B47E-240D-0DC5E96383C9}"/>
              </a:ext>
            </a:extLst>
          </p:cNvPr>
          <p:cNvSpPr txBox="1"/>
          <p:nvPr/>
        </p:nvSpPr>
        <p:spPr>
          <a:xfrm>
            <a:off x="3034279" y="6240302"/>
            <a:ext cx="612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 err="1"/>
              <a:t>Keskar</a:t>
            </a:r>
            <a:r>
              <a:rPr kumimoji="1" lang="en" altLang="zh-TW" sz="1400" dirty="0"/>
              <a:t>, Nitish Shirish, et al. "On Large-Batch Training for Deep Learning: Generalization Gap and Sharp Minima." ICLR. 2017.</a:t>
            </a:r>
            <a:endParaRPr kumimoji="1"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67714D-083E-6E14-A666-3C663B90AFC8}"/>
              </a:ext>
            </a:extLst>
          </p:cNvPr>
          <p:cNvSpPr txBox="1"/>
          <p:nvPr/>
        </p:nvSpPr>
        <p:spPr>
          <a:xfrm>
            <a:off x="7661160" y="1969915"/>
            <a:ext cx="401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SB: small batch (256)</a:t>
            </a:r>
          </a:p>
          <a:p>
            <a:r>
              <a:rPr kumimoji="1" lang="en-US" altLang="zh-TW" dirty="0"/>
              <a:t>LB: large batch (training set size*0.1)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3238B3-4BE4-9193-1F89-7587CD37C74F}"/>
              </a:ext>
            </a:extLst>
          </p:cNvPr>
          <p:cNvSpPr/>
          <p:nvPr/>
        </p:nvSpPr>
        <p:spPr>
          <a:xfrm>
            <a:off x="6513922" y="3619893"/>
            <a:ext cx="3657600" cy="20934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45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5C038-B95F-D88D-2A00-B3BB1EF95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Small-batch vs. Large-batch</a:t>
            </a:r>
            <a:r>
              <a:rPr kumimoji="1" lang="zh-TW" altLang="en-US" dirty="0"/>
              <a:t> </a:t>
            </a:r>
            <a:r>
              <a:rPr kumimoji="1" lang="en-US" altLang="zh-TW" dirty="0"/>
              <a:t>Training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092162-77E8-957B-D279-79D3C88D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66601478-6D2B-9AF9-CE9C-81BAB3F8D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066254"/>
              </p:ext>
            </p:extLst>
          </p:nvPr>
        </p:nvGraphicFramePr>
        <p:xfrm>
          <a:off x="1836342" y="1735036"/>
          <a:ext cx="8519316" cy="4766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772">
                  <a:extLst>
                    <a:ext uri="{9D8B030D-6E8A-4147-A177-3AD203B41FA5}">
                      <a16:colId xmlns:a16="http://schemas.microsoft.com/office/drawing/2014/main" val="3706970925"/>
                    </a:ext>
                  </a:extLst>
                </a:gridCol>
                <a:gridCol w="2839772">
                  <a:extLst>
                    <a:ext uri="{9D8B030D-6E8A-4147-A177-3AD203B41FA5}">
                      <a16:colId xmlns:a16="http://schemas.microsoft.com/office/drawing/2014/main" val="2142297135"/>
                    </a:ext>
                  </a:extLst>
                </a:gridCol>
                <a:gridCol w="2839772">
                  <a:extLst>
                    <a:ext uri="{9D8B030D-6E8A-4147-A177-3AD203B41FA5}">
                      <a16:colId xmlns:a16="http://schemas.microsoft.com/office/drawing/2014/main" val="529343541"/>
                    </a:ext>
                  </a:extLst>
                </a:gridCol>
              </a:tblGrid>
              <a:tr h="772796"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Small batches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Large batches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963660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單次更新所需要的時間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較長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平行化後差異縮小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740997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單次更新記憶體用量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220523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訓練穩定性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較不穩定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較穩定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219419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訓練時期更新頻率</a:t>
                      </a:r>
                      <a:endParaRPr lang="en-US" altLang="zh-TW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(number of steps)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812838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1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Epoch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 訓練時間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較慢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平行化後較快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134080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訓練後的模型效能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可能較好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可能較差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771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404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D3A43A-349E-F73D-E97F-1177FD27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Loss function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到底長怎樣？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738C23-D856-ACC3-8203-8B91B1038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圖片 4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2659E497-05F8-1C4E-9CE5-1AEBF9966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C4479E77-66F0-9EF1-C056-27423F729D82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D2A8AF85-C2F7-8629-524D-0CA688389C96}"/>
              </a:ext>
            </a:extLst>
          </p:cNvPr>
          <p:cNvCxnSpPr>
            <a:cxnSpLocks/>
          </p:cNvCxnSpPr>
          <p:nvPr/>
        </p:nvCxnSpPr>
        <p:spPr>
          <a:xfrm rot="-360000" flipH="1">
            <a:off x="8131275" y="311682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7A0D9A44-1250-34EF-0414-0EC300C2875C}"/>
              </a:ext>
            </a:extLst>
          </p:cNvPr>
          <p:cNvCxnSpPr/>
          <p:nvPr/>
        </p:nvCxnSpPr>
        <p:spPr>
          <a:xfrm flipH="1">
            <a:off x="7659330" y="3446562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3337FD6-184B-3FBB-5E94-F0277336A35B}"/>
              </a:ext>
            </a:extLst>
          </p:cNvPr>
          <p:cNvCxnSpPr>
            <a:cxnSpLocks/>
          </p:cNvCxnSpPr>
          <p:nvPr/>
        </p:nvCxnSpPr>
        <p:spPr>
          <a:xfrm rot="360000" flipH="1">
            <a:off x="7192297" y="373169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AD6C9891-95D1-BF7D-B447-9384CC5E54CB}"/>
              </a:ext>
            </a:extLst>
          </p:cNvPr>
          <p:cNvCxnSpPr>
            <a:cxnSpLocks/>
          </p:cNvCxnSpPr>
          <p:nvPr/>
        </p:nvCxnSpPr>
        <p:spPr>
          <a:xfrm rot="1020000" flipH="1">
            <a:off x="6685935" y="3923205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5DA80228-0EB9-0AC3-56DE-6B376C7ECAC4}"/>
              </a:ext>
            </a:extLst>
          </p:cNvPr>
          <p:cNvCxnSpPr>
            <a:cxnSpLocks/>
          </p:cNvCxnSpPr>
          <p:nvPr/>
        </p:nvCxnSpPr>
        <p:spPr>
          <a:xfrm rot="1620000" flipH="1">
            <a:off x="6140168" y="4046920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F7C88ACA-EBF0-DB5C-65AD-53C2663B5035}"/>
              </a:ext>
            </a:extLst>
          </p:cNvPr>
          <p:cNvSpPr/>
          <p:nvPr/>
        </p:nvSpPr>
        <p:spPr>
          <a:xfrm>
            <a:off x="5878555" y="4106398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C55CDB-8C7C-BEA1-4D54-83D5A4E3AB74}"/>
              </a:ext>
            </a:extLst>
          </p:cNvPr>
          <p:cNvSpPr txBox="1"/>
          <p:nvPr/>
        </p:nvSpPr>
        <p:spPr>
          <a:xfrm>
            <a:off x="5939462" y="4323231"/>
            <a:ext cx="319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一次導數為零達到最佳解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EFBF318-3212-F7C2-76B3-AF4A9D1135D0}"/>
              </a:ext>
            </a:extLst>
          </p:cNvPr>
          <p:cNvSpPr txBox="1"/>
          <p:nvPr/>
        </p:nvSpPr>
        <p:spPr>
          <a:xfrm>
            <a:off x="653143" y="1446297"/>
            <a:ext cx="4217031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f(x) = 1/2x</a:t>
            </a:r>
            <a:r>
              <a:rPr kumimoji="1" lang="en-US" altLang="zh-TW" sz="20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kumimoji="1" lang="zh-TW" altLang="en-US" sz="20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作為簡單範例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3999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EAF6EB-06EC-01D4-75DE-FD63FDFDD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Even more complicated ...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FF8B40-1D04-83CF-A28A-A06E29FF2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D82C23-9BC3-683E-005B-87C2C52BF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84" y="2244242"/>
            <a:ext cx="4433190" cy="375445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2AACC99-3404-4BD7-5373-80FCD1539F8F}"/>
              </a:ext>
            </a:extLst>
          </p:cNvPr>
          <p:cNvSpPr txBox="1"/>
          <p:nvPr/>
        </p:nvSpPr>
        <p:spPr>
          <a:xfrm>
            <a:off x="6007825" y="3798304"/>
            <a:ext cx="368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⬅️ The loss surfaces of ResNet-56 with/without skip connections.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200953-B995-F631-D0D2-559EEFDAC806}"/>
              </a:ext>
            </a:extLst>
          </p:cNvPr>
          <p:cNvSpPr txBox="1"/>
          <p:nvPr/>
        </p:nvSpPr>
        <p:spPr>
          <a:xfrm>
            <a:off x="6007825" y="5859458"/>
            <a:ext cx="50335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arxiv.org</a:t>
            </a:r>
            <a:r>
              <a:rPr kumimoji="1" lang="en" altLang="zh-TW" sz="1400" dirty="0"/>
              <a:t>/abs/1712.09913</a:t>
            </a:r>
          </a:p>
          <a:p>
            <a:r>
              <a:rPr kumimoji="1" lang="en" altLang="zh-TW" sz="1400" dirty="0"/>
              <a:t>Li, Hao, et al. "Visualizing the loss landscape of neural nets." Advances in neural information processing systems 31 (2018).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48956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2C902-695C-6CF1-89E9-FCC29C374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SGD Problem #1 (</a:t>
            </a:r>
            <a:r>
              <a:rPr kumimoji="1" lang="zh-TW" altLang="en-US" dirty="0">
                <a:solidFill>
                  <a:srgbClr val="FF0000"/>
                </a:solidFill>
              </a:rPr>
              <a:t>紅色</a:t>
            </a:r>
            <a:r>
              <a:rPr kumimoji="1" lang="zh-TW" altLang="en-US" dirty="0"/>
              <a:t>代表解決策略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00D2EE-0742-BA36-5F1A-A70FF425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91F1C08-FA97-CC19-B36A-25D79CEC9CC1}"/>
              </a:ext>
            </a:extLst>
          </p:cNvPr>
          <p:cNvSpPr txBox="1"/>
          <p:nvPr/>
        </p:nvSpPr>
        <p:spPr>
          <a:xfrm>
            <a:off x="653144" y="1806093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SGD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在訓練過程中是使用隨機的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mini-batch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進行最佳化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如果隨機取到的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mini-batch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突然產生很大的梯度，可能使訓練不穩定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4E33244-11C5-9ACE-0395-0DF226038BC1}"/>
                  </a:ext>
                </a:extLst>
              </p:cNvPr>
              <p:cNvSpPr txBox="1"/>
              <p:nvPr/>
            </p:nvSpPr>
            <p:spPr>
              <a:xfrm>
                <a:off x="5240189" y="3492580"/>
                <a:ext cx="34952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4E33244-11C5-9ACE-0395-0DF226038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189" y="3492580"/>
                <a:ext cx="3495249" cy="52322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A4A493EF-E268-1ECF-0C5B-C56C1E2E2BBF}"/>
              </a:ext>
            </a:extLst>
          </p:cNvPr>
          <p:cNvSpPr txBox="1"/>
          <p:nvPr/>
        </p:nvSpPr>
        <p:spPr>
          <a:xfrm>
            <a:off x="2421142" y="3523357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Gradient descent: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C71B0B7-AACF-0866-1467-EE9000B019FB}"/>
                  </a:ext>
                </a:extLst>
              </p:cNvPr>
              <p:cNvSpPr txBox="1"/>
              <p:nvPr/>
            </p:nvSpPr>
            <p:spPr>
              <a:xfrm>
                <a:off x="1079865" y="4736774"/>
                <a:ext cx="3918856" cy="1132490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訓練不穩定代表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在不該改變很多的情況下改變太多</a:t>
                </a:r>
                <a:endParaRPr kumimoji="1"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C71B0B7-AACF-0866-1467-EE9000B01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865" y="4736774"/>
                <a:ext cx="3918856" cy="1132490"/>
              </a:xfrm>
              <a:prstGeom prst="rect">
                <a:avLst/>
              </a:prstGeom>
              <a:blipFill>
                <a:blip r:embed="rId4"/>
                <a:stretch>
                  <a:fillRect l="-2251" r="-965" b="-10870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3507D7A6-F1B3-4AD2-EB59-E6CBAF6B406E}"/>
              </a:ext>
            </a:extLst>
          </p:cNvPr>
          <p:cNvSpPr txBox="1"/>
          <p:nvPr/>
        </p:nvSpPr>
        <p:spPr>
          <a:xfrm>
            <a:off x="8352216" y="4092816"/>
            <a:ext cx="3219298" cy="1287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觀察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梯度歷史紀錄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過去的時間點如果梯度小的話，現在這個時間點理論上梯度不該太大</a:t>
            </a: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6FD6A493-1BD3-24B4-16E8-F637BC96EE9D}"/>
              </a:ext>
            </a:extLst>
          </p:cNvPr>
          <p:cNvCxnSpPr>
            <a:cxnSpLocks/>
          </p:cNvCxnSpPr>
          <p:nvPr/>
        </p:nvCxnSpPr>
        <p:spPr>
          <a:xfrm flipV="1">
            <a:off x="7329024" y="4092816"/>
            <a:ext cx="0" cy="13336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9614186-A6B3-8C58-1EAD-6E5CF15C2DF2}"/>
              </a:ext>
            </a:extLst>
          </p:cNvPr>
          <p:cNvCxnSpPr/>
          <p:nvPr/>
        </p:nvCxnSpPr>
        <p:spPr>
          <a:xfrm flipV="1">
            <a:off x="8016239" y="4092816"/>
            <a:ext cx="0" cy="5923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B214100-17AE-BACF-B254-D3DEA7D8F93C}"/>
              </a:ext>
            </a:extLst>
          </p:cNvPr>
          <p:cNvCxnSpPr/>
          <p:nvPr/>
        </p:nvCxnSpPr>
        <p:spPr>
          <a:xfrm>
            <a:off x="7489370" y="4015800"/>
            <a:ext cx="10537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A7A3211-2211-B84F-D38F-BAB9852503E8}"/>
              </a:ext>
            </a:extLst>
          </p:cNvPr>
          <p:cNvSpPr txBox="1"/>
          <p:nvPr/>
        </p:nvSpPr>
        <p:spPr>
          <a:xfrm>
            <a:off x="5766510" y="5426470"/>
            <a:ext cx="3219298" cy="8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調整學習率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，該大的時候大一點，該小的時候小一點</a:t>
            </a: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436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4BC704-2C7B-2634-13B3-54552F21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SGD Problem #2</a:t>
            </a:r>
            <a:r>
              <a:rPr kumimoji="1" lang="zh-TW" altLang="en-US" dirty="0"/>
              <a:t>：容易卡住在梯度小的點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2328E6-8F70-3C28-0AA0-34F3B09A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8EA0BD-994D-7C4D-90FB-7CEA8077E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84" y="2292448"/>
            <a:ext cx="3546475" cy="294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FB610E1-26BB-9081-7DBA-7CAA420B1BDE}"/>
              </a:ext>
            </a:extLst>
          </p:cNvPr>
          <p:cNvSpPr txBox="1"/>
          <p:nvPr/>
        </p:nvSpPr>
        <p:spPr>
          <a:xfrm>
            <a:off x="7258045" y="5370977"/>
            <a:ext cx="2571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Saddle Point</a:t>
            </a:r>
          </a:p>
          <a:p>
            <a:pPr algn="ctr"/>
            <a:r>
              <a:rPr kumimoji="1" lang="en-US" altLang="zh-TW" sz="2400" dirty="0"/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鞍點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3723A2CF-4314-56DE-9370-5F3EAC97D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367" y="1962164"/>
            <a:ext cx="4506917" cy="360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650960B-BEA0-54A0-8AF8-9194B53140FC}"/>
              </a:ext>
            </a:extLst>
          </p:cNvPr>
          <p:cNvSpPr txBox="1"/>
          <p:nvPr/>
        </p:nvSpPr>
        <p:spPr>
          <a:xfrm>
            <a:off x="1671637" y="5957563"/>
            <a:ext cx="5743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</a:t>
            </a:r>
          </a:p>
          <a:p>
            <a:r>
              <a:rPr kumimoji="1" lang="en-US" altLang="zh-TW" sz="1400" dirty="0"/>
              <a:t>https://</a:t>
            </a:r>
            <a:r>
              <a:rPr kumimoji="1" lang="en-US" altLang="zh-TW" sz="1400" dirty="0" err="1"/>
              <a:t>en.wikipedia.org</a:t>
            </a:r>
            <a:r>
              <a:rPr kumimoji="1" lang="en-US" altLang="zh-TW" sz="1400" dirty="0"/>
              <a:t>/wiki/</a:t>
            </a:r>
            <a:r>
              <a:rPr kumimoji="1" lang="en-US" altLang="zh-TW" sz="1400" dirty="0" err="1"/>
              <a:t>Maximum_and_minimum</a:t>
            </a:r>
            <a:endParaRPr kumimoji="1" lang="en-US" altLang="zh-TW" sz="1400" dirty="0"/>
          </a:p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en.wikipedia.org</a:t>
            </a:r>
            <a:r>
              <a:rPr kumimoji="1" lang="en" altLang="zh-TW" sz="1400" dirty="0"/>
              <a:t>/wiki/</a:t>
            </a:r>
            <a:r>
              <a:rPr kumimoji="1" lang="en" altLang="zh-TW" sz="1400" dirty="0" err="1"/>
              <a:t>Saddle_point</a:t>
            </a:r>
            <a:endParaRPr kumimoji="1" lang="zh-TW" altLang="en-US" sz="1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1C7CE33-4EB0-1460-5612-81F2B135206B}"/>
              </a:ext>
            </a:extLst>
          </p:cNvPr>
          <p:cNvSpPr txBox="1"/>
          <p:nvPr/>
        </p:nvSpPr>
        <p:spPr>
          <a:xfrm>
            <a:off x="1842897" y="1573634"/>
            <a:ext cx="341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1. Local maximum / minimum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DC1DDD1-86CE-C1BE-93C5-C57B3B7DFF74}"/>
              </a:ext>
            </a:extLst>
          </p:cNvPr>
          <p:cNvSpPr txBox="1"/>
          <p:nvPr/>
        </p:nvSpPr>
        <p:spPr>
          <a:xfrm>
            <a:off x="6770684" y="1578831"/>
            <a:ext cx="341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2. Saddle Point</a:t>
            </a:r>
          </a:p>
        </p:txBody>
      </p:sp>
    </p:spTree>
    <p:extLst>
      <p:ext uri="{BB962C8B-B14F-4D97-AF65-F5344CB8AC3E}">
        <p14:creationId xmlns:p14="http://schemas.microsoft.com/office/powerpoint/2010/main" val="2289757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C35DCA-AD23-0483-23A6-76AA1B5E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如何有效訓練深度學習模型？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6C4522-D889-E6D5-61A5-99D5D8C7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FC8C5A-0B29-3309-726A-17AB931575B6}"/>
              </a:ext>
            </a:extLst>
          </p:cNvPr>
          <p:cNvSpPr txBox="1"/>
          <p:nvPr/>
        </p:nvSpPr>
        <p:spPr>
          <a:xfrm>
            <a:off x="653143" y="1715588"/>
            <a:ext cx="1776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Optimizer:</a:t>
            </a:r>
            <a:endParaRPr kumimoji="1" lang="zh-TW" altLang="en-US" sz="24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FA12DC8-C115-9691-A037-B1A755AB049B}"/>
              </a:ext>
            </a:extLst>
          </p:cNvPr>
          <p:cNvSpPr txBox="1"/>
          <p:nvPr/>
        </p:nvSpPr>
        <p:spPr>
          <a:xfrm>
            <a:off x="1006610" y="2177253"/>
            <a:ext cx="10918370" cy="390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對梯度動手腳</a:t>
            </a:r>
            <a:endParaRPr kumimoji="1" lang="en-US" altLang="zh-TW" sz="2400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strike="sngStrike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Nesterov</a:t>
            </a:r>
            <a:r>
              <a:rPr kumimoji="1" lang="en-US" altLang="zh-TW" sz="2400" strike="sngStrike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Momentum</a:t>
            </a:r>
            <a:r>
              <a:rPr kumimoji="1" lang="zh-TW" altLang="en-US" sz="2400" strike="sngStrike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不常用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自動調整學習率</a:t>
            </a:r>
            <a:endParaRPr kumimoji="1" lang="en-US" altLang="zh-TW" sz="2400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Adagrad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RMSprop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Adam</a:t>
            </a:r>
          </a:p>
        </p:txBody>
      </p:sp>
    </p:spTree>
    <p:extLst>
      <p:ext uri="{BB962C8B-B14F-4D97-AF65-F5344CB8AC3E}">
        <p14:creationId xmlns:p14="http://schemas.microsoft.com/office/powerpoint/2010/main" val="194846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4BEDBA-6F62-B15B-FA0E-2EE7A8EC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Momentum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FF87BE-47E0-512B-31D9-965D21565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6A845D5-F26D-99A5-0CD1-16025400E9AC}"/>
                  </a:ext>
                </a:extLst>
              </p:cNvPr>
              <p:cNvSpPr txBox="1"/>
              <p:nvPr/>
            </p:nvSpPr>
            <p:spPr>
              <a:xfrm>
                <a:off x="3596215" y="3813346"/>
                <a:ext cx="34952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6A845D5-F26D-99A5-0CD1-16025400E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215" y="3813346"/>
                <a:ext cx="3495249" cy="52322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5070E84B-CEB9-2362-4FC4-4D30500D151D}"/>
              </a:ext>
            </a:extLst>
          </p:cNvPr>
          <p:cNvSpPr txBox="1"/>
          <p:nvPr/>
        </p:nvSpPr>
        <p:spPr>
          <a:xfrm>
            <a:off x="777168" y="3844123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Gradient descent: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98A0D61-D123-2C80-0F21-0AF9046DDA55}"/>
                  </a:ext>
                </a:extLst>
              </p:cNvPr>
              <p:cNvSpPr txBox="1"/>
              <p:nvPr/>
            </p:nvSpPr>
            <p:spPr>
              <a:xfrm>
                <a:off x="3596216" y="4817454"/>
                <a:ext cx="37310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98A0D61-D123-2C80-0F21-0AF9046DD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216" y="4817454"/>
                <a:ext cx="3731012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10EA2556-4C28-6BDC-43AC-3FFE715144FB}"/>
              </a:ext>
            </a:extLst>
          </p:cNvPr>
          <p:cNvSpPr txBox="1"/>
          <p:nvPr/>
        </p:nvSpPr>
        <p:spPr>
          <a:xfrm>
            <a:off x="777168" y="4848231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Momentum: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5BCE83F-1F0F-E2F3-4C5E-F6018849EE16}"/>
                  </a:ext>
                </a:extLst>
              </p:cNvPr>
              <p:cNvSpPr txBox="1"/>
              <p:nvPr/>
            </p:nvSpPr>
            <p:spPr>
              <a:xfrm>
                <a:off x="3596215" y="5893380"/>
                <a:ext cx="2499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5BCE83F-1F0F-E2F3-4C5E-F6018849E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215" y="5893380"/>
                <a:ext cx="249978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3D6A6BDC-FBD8-D8A9-BE62-9B32DE4BA883}"/>
              </a:ext>
            </a:extLst>
          </p:cNvPr>
          <p:cNvSpPr txBox="1"/>
          <p:nvPr/>
        </p:nvSpPr>
        <p:spPr>
          <a:xfrm>
            <a:off x="777168" y="1875469"/>
            <a:ext cx="10918370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將過去的梯度記錄下來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每次更新參數時，會考慮到上一個時間點的梯度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同方向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-&gt;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參數改變幅度大一點；不同方向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參數改變幅度小一點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0FD8B11-5D97-E573-5A19-A15B15D6FDAF}"/>
              </a:ext>
            </a:extLst>
          </p:cNvPr>
          <p:cNvSpPr txBox="1"/>
          <p:nvPr/>
        </p:nvSpPr>
        <p:spPr>
          <a:xfrm>
            <a:off x="7897819" y="4422005"/>
            <a:ext cx="351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上一個時間點的梯度</a:t>
            </a:r>
          </a:p>
        </p:txBody>
      </p:sp>
      <p:cxnSp>
        <p:nvCxnSpPr>
          <p:cNvPr id="15" name="肘形接點 14">
            <a:extLst>
              <a:ext uri="{FF2B5EF4-FFF2-40B4-BE49-F238E27FC236}">
                <a16:creationId xmlns:a16="http://schemas.microsoft.com/office/drawing/2014/main" id="{3ED132AC-76D7-F73A-AB73-F165FB123AAE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5000231" y="4652838"/>
            <a:ext cx="2897589" cy="25028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AA65BC0-5403-5C15-B88E-00A06312ECF3}"/>
              </a:ext>
            </a:extLst>
          </p:cNvPr>
          <p:cNvSpPr txBox="1"/>
          <p:nvPr/>
        </p:nvSpPr>
        <p:spPr>
          <a:xfrm>
            <a:off x="7897818" y="5186308"/>
            <a:ext cx="3517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 term</a:t>
            </a:r>
          </a:p>
          <a:p>
            <a:pPr algn="ctr"/>
            <a:r>
              <a:rPr kumimoji="1" lang="en-US" altLang="zh-TW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超參數，常設為 </a:t>
            </a:r>
            <a:r>
              <a:rPr kumimoji="1" lang="en-US" altLang="zh-TW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0.9)</a:t>
            </a:r>
            <a:endParaRPr kumimoji="1" lang="zh-TW" altLang="en-US" sz="2400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05016EC-FF99-C3DD-5522-2333137642B9}"/>
              </a:ext>
            </a:extLst>
          </p:cNvPr>
          <p:cNvSpPr txBox="1"/>
          <p:nvPr/>
        </p:nvSpPr>
        <p:spPr>
          <a:xfrm>
            <a:off x="4358512" y="4817453"/>
            <a:ext cx="506263" cy="54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0BFA6638-B81E-96B0-0849-A5EE9915A701}"/>
              </a:ext>
            </a:extLst>
          </p:cNvPr>
          <p:cNvCxnSpPr>
            <a:cxnSpLocks/>
            <a:stCxn id="16" idx="1"/>
            <a:endCxn id="20" idx="2"/>
          </p:cNvCxnSpPr>
          <p:nvPr/>
        </p:nvCxnSpPr>
        <p:spPr>
          <a:xfrm rot="10800000">
            <a:off x="4611644" y="5366023"/>
            <a:ext cx="3286174" cy="235784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21530817-2EEE-67D1-72CA-F2629856428F}"/>
              </a:ext>
            </a:extLst>
          </p:cNvPr>
          <p:cNvSpPr txBox="1"/>
          <p:nvPr/>
        </p:nvSpPr>
        <p:spPr>
          <a:xfrm>
            <a:off x="5910146" y="992283"/>
            <a:ext cx="5661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pytorch.org</a:t>
            </a:r>
            <a:r>
              <a:rPr kumimoji="1" lang="en" altLang="zh-TW" sz="1400" dirty="0"/>
              <a:t>/docs/main/_modules/torch/</a:t>
            </a:r>
            <a:r>
              <a:rPr kumimoji="1" lang="en" altLang="zh-TW" sz="1400" dirty="0" err="1"/>
              <a:t>optim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sgd.html#SGD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0759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2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49156-CDC1-4E58-1913-147ACD08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9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[Recap] </a:t>
            </a:r>
            <a:r>
              <a:rPr kumimoji="1" lang="zh-TW" altLang="en-US" sz="39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以兩個點來觀察 </a:t>
            </a:r>
            <a:r>
              <a:rPr kumimoji="1" lang="en" altLang="zh-TW" sz="3900" dirty="0"/>
              <a:t>Gradient Descent</a:t>
            </a:r>
            <a:r>
              <a:rPr kumimoji="1" lang="zh-TW" altLang="en-US" sz="3900" dirty="0"/>
              <a:t> </a:t>
            </a:r>
            <a:r>
              <a:rPr kumimoji="1" lang="zh-TW" altLang="en-US" sz="39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的特性</a:t>
            </a:r>
            <a:endParaRPr kumimoji="1" lang="zh-TW" altLang="en-US" sz="39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4F5856-DA7E-10C5-E58D-C869A762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圖片 5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5FEAF20-E0F4-ADCE-C0E0-0672C896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6C4F8150-C31E-4737-1216-7A125E16E664}"/>
              </a:ext>
            </a:extLst>
          </p:cNvPr>
          <p:cNvSpPr/>
          <p:nvPr/>
        </p:nvSpPr>
        <p:spPr>
          <a:xfrm>
            <a:off x="328397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F1441F2-0E80-B5D9-78EA-F1F3383A35DD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5F6AD1-ACE3-DD93-D22A-A2A887D9DF23}"/>
                  </a:ext>
                </a:extLst>
              </p:cNvPr>
              <p:cNvSpPr txBox="1"/>
              <p:nvPr/>
            </p:nvSpPr>
            <p:spPr>
              <a:xfrm>
                <a:off x="7614306" y="3760883"/>
                <a:ext cx="1860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TW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&gt; 0</a:t>
                </a:r>
                <a:endPara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5F6AD1-ACE3-DD93-D22A-A2A887D9D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306" y="3760883"/>
                <a:ext cx="1860756" cy="369332"/>
              </a:xfrm>
              <a:prstGeom prst="rect">
                <a:avLst/>
              </a:prstGeom>
              <a:blipFill>
                <a:blip r:embed="rId3"/>
                <a:stretch>
                  <a:fillRect l="-1361" t="-10000" r="-1361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C6654EB-4825-F046-729C-6650BA7BF3E6}"/>
                  </a:ext>
                </a:extLst>
              </p:cNvPr>
              <p:cNvSpPr txBox="1"/>
              <p:nvPr/>
            </p:nvSpPr>
            <p:spPr>
              <a:xfrm>
                <a:off x="2425626" y="3760883"/>
                <a:ext cx="1860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0</a:t>
                </a:r>
                <a:endPara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C6654EB-4825-F046-729C-6650BA7BF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26" y="3760883"/>
                <a:ext cx="1860755" cy="369332"/>
              </a:xfrm>
              <a:prstGeom prst="rect">
                <a:avLst/>
              </a:prstGeom>
              <a:blipFill>
                <a:blip r:embed="rId4"/>
                <a:stretch>
                  <a:fillRect l="-2041" t="-10000" r="-1361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27905-3FAF-C33A-44BC-A5BC6ACDE2B7}"/>
                  </a:ext>
                </a:extLst>
              </p:cNvPr>
              <p:cNvSpPr txBox="1"/>
              <p:nvPr/>
            </p:nvSpPr>
            <p:spPr>
              <a:xfrm>
                <a:off x="2799009" y="4205944"/>
                <a:ext cx="11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會變大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27905-3FAF-C33A-44BC-A5BC6ACDE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009" y="4205944"/>
                <a:ext cx="1113987" cy="369332"/>
              </a:xfrm>
              <a:prstGeom prst="rect">
                <a:avLst/>
              </a:prstGeom>
              <a:blipFill>
                <a:blip r:embed="rId5"/>
                <a:stretch>
                  <a:fillRect t="-10000" r="-1124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477F45-D863-246E-5578-AE2394027DE9}"/>
                  </a:ext>
                </a:extLst>
              </p:cNvPr>
              <p:cNvSpPr txBox="1"/>
              <p:nvPr/>
            </p:nvSpPr>
            <p:spPr>
              <a:xfrm>
                <a:off x="7915662" y="4205944"/>
                <a:ext cx="11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會變小</a:t>
                </a: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477F45-D863-246E-5578-AE2394027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662" y="4205944"/>
                <a:ext cx="1113987" cy="369332"/>
              </a:xfrm>
              <a:prstGeom prst="rect">
                <a:avLst/>
              </a:prstGeom>
              <a:blipFill>
                <a:blip r:embed="rId6"/>
                <a:stretch>
                  <a:fillRect t="-10000" r="-227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962831-3ECB-AF98-E64B-D5B0195832EF}"/>
                  </a:ext>
                </a:extLst>
              </p:cNvPr>
              <p:cNvSpPr txBox="1"/>
              <p:nvPr/>
            </p:nvSpPr>
            <p:spPr>
              <a:xfrm>
                <a:off x="653143" y="1502978"/>
                <a:ext cx="263083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962831-3ECB-AF98-E64B-D5B019583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502978"/>
                <a:ext cx="2630833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80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40384-6529-2997-7BC7-FB5AD780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1271837" cy="1033416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SGD + Momentum (example)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86D58-9FB0-9BA0-FB29-39F0093A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圖片 5" descr="一張含有 行, 圖表, 繪圖 的圖片&#10;&#10;自動產生的描述">
            <a:extLst>
              <a:ext uri="{FF2B5EF4-FFF2-40B4-BE49-F238E27FC236}">
                <a16:creationId xmlns:a16="http://schemas.microsoft.com/office/drawing/2014/main" id="{EB49BF2B-CE5E-A92B-242B-F31C379FC4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6"/>
          <a:stretch/>
        </p:blipFill>
        <p:spPr>
          <a:xfrm>
            <a:off x="550680" y="1946854"/>
            <a:ext cx="6788604" cy="4108012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8850B009-22E5-2C90-8038-9EADA4AE4133}"/>
              </a:ext>
            </a:extLst>
          </p:cNvPr>
          <p:cNvSpPr/>
          <p:nvPr/>
        </p:nvSpPr>
        <p:spPr>
          <a:xfrm>
            <a:off x="2020390" y="3404653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A42F9F9-479F-9BEC-2698-A532556038E2}"/>
              </a:ext>
            </a:extLst>
          </p:cNvPr>
          <p:cNvSpPr/>
          <p:nvPr/>
        </p:nvSpPr>
        <p:spPr>
          <a:xfrm>
            <a:off x="2756266" y="3747551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01F10906-2779-F660-1A7A-53C043F9EB3D}"/>
              </a:ext>
            </a:extLst>
          </p:cNvPr>
          <p:cNvSpPr/>
          <p:nvPr/>
        </p:nvSpPr>
        <p:spPr>
          <a:xfrm>
            <a:off x="3670666" y="3637605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F876131-2524-36C5-53AE-FD5E63E2CCD4}"/>
              </a:ext>
            </a:extLst>
          </p:cNvPr>
          <p:cNvSpPr txBox="1"/>
          <p:nvPr/>
        </p:nvSpPr>
        <p:spPr>
          <a:xfrm>
            <a:off x="1908410" y="2977926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Point 1</a:t>
            </a:r>
            <a:endParaRPr lang="zh-TW" altLang="en-US" sz="18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2AD7638-39F4-3A86-9819-737F759501EE}"/>
              </a:ext>
            </a:extLst>
          </p:cNvPr>
          <p:cNvSpPr txBox="1"/>
          <p:nvPr/>
        </p:nvSpPr>
        <p:spPr>
          <a:xfrm>
            <a:off x="2404802" y="3347258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Point 2</a:t>
            </a:r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B66D581-68F4-8BA5-C8C4-E8857CA4B901}"/>
              </a:ext>
            </a:extLst>
          </p:cNvPr>
          <p:cNvSpPr txBox="1"/>
          <p:nvPr/>
        </p:nvSpPr>
        <p:spPr>
          <a:xfrm>
            <a:off x="3305995" y="3255213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Point </a:t>
            </a:r>
            <a:r>
              <a:rPr lang="en-US" altLang="zh-TW" dirty="0"/>
              <a:t>3</a:t>
            </a:r>
            <a:endParaRPr lang="zh-TW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D6EBF364-C1B4-6F92-8B43-489FDA42B958}"/>
                  </a:ext>
                </a:extLst>
              </p:cNvPr>
              <p:cNvSpPr txBox="1"/>
              <p:nvPr/>
            </p:nvSpPr>
            <p:spPr>
              <a:xfrm>
                <a:off x="7647399" y="1998430"/>
                <a:ext cx="36891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D6EBF364-C1B4-6F92-8B43-489FDA42B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399" y="1998430"/>
                <a:ext cx="3689177" cy="523220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A67A9D1-623D-3C7E-F052-09DB884EAED5}"/>
                  </a:ext>
                </a:extLst>
              </p:cNvPr>
              <p:cNvSpPr txBox="1"/>
              <p:nvPr/>
            </p:nvSpPr>
            <p:spPr>
              <a:xfrm>
                <a:off x="7647399" y="2477226"/>
                <a:ext cx="2499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A67A9D1-623D-3C7E-F052-09DB884EA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399" y="2477226"/>
                <a:ext cx="2499784" cy="523220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6B803CEB-5FB1-3967-D6AE-F0B5E0409561}"/>
              </a:ext>
            </a:extLst>
          </p:cNvPr>
          <p:cNvSpPr txBox="1"/>
          <p:nvPr/>
        </p:nvSpPr>
        <p:spPr>
          <a:xfrm>
            <a:off x="7536412" y="1651792"/>
            <a:ext cx="232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SGD + Momentum: 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D21EBF-392A-CDE0-FB4D-5F251031E008}"/>
              </a:ext>
            </a:extLst>
          </p:cNvPr>
          <p:cNvSpPr txBox="1"/>
          <p:nvPr/>
        </p:nvSpPr>
        <p:spPr>
          <a:xfrm>
            <a:off x="657497" y="141762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(Point 1 -&gt;Point 2 -&gt; Point 3)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表格 12">
                <a:extLst>
                  <a:ext uri="{FF2B5EF4-FFF2-40B4-BE49-F238E27FC236}">
                    <a16:creationId xmlns:a16="http://schemas.microsoft.com/office/drawing/2014/main" id="{8DEA6A67-4C49-389A-634A-55E50FFCE0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0303165"/>
                  </p:ext>
                </p:extLst>
              </p:nvPr>
            </p:nvGraphicFramePr>
            <p:xfrm>
              <a:off x="7536412" y="3545397"/>
              <a:ext cx="2319257" cy="2255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0428">
                      <a:extLst>
                        <a:ext uri="{9D8B030D-6E8A-4147-A177-3AD203B41FA5}">
                          <a16:colId xmlns:a16="http://schemas.microsoft.com/office/drawing/2014/main" val="3309637177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753514661"/>
                        </a:ext>
                      </a:extLst>
                    </a:gridCol>
                  </a:tblGrid>
                  <a:tr h="212915"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995425"/>
                      </a:ext>
                    </a:extLst>
                  </a:tr>
                  <a:tr h="21291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Gradient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-3.5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042410"/>
                      </a:ext>
                    </a:extLst>
                  </a:tr>
                  <a:tr h="21291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Past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alt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1600" dirty="0"/>
                            <a:t>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-4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55589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(</a:t>
                          </a:r>
                          <a:r>
                            <a:rPr lang="en-US" altLang="zh-TW" sz="1600" dirty="0"/>
                            <a:t>GD)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0284956"/>
                      </a:ext>
                    </a:extLst>
                  </a:tr>
                  <a:tr h="27427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/>
                            <a:t>(Momentum)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880619"/>
                      </a:ext>
                    </a:extLst>
                  </a:tr>
                  <a:tr h="27427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總改變量 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80097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表格 12">
                <a:extLst>
                  <a:ext uri="{FF2B5EF4-FFF2-40B4-BE49-F238E27FC236}">
                    <a16:creationId xmlns:a16="http://schemas.microsoft.com/office/drawing/2014/main" id="{8DEA6A67-4C49-389A-634A-55E50FFCE0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0303165"/>
                  </p:ext>
                </p:extLst>
              </p:nvPr>
            </p:nvGraphicFramePr>
            <p:xfrm>
              <a:off x="7536412" y="3545397"/>
              <a:ext cx="2319257" cy="2255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0428">
                      <a:extLst>
                        <a:ext uri="{9D8B030D-6E8A-4147-A177-3AD203B41FA5}">
                          <a16:colId xmlns:a16="http://schemas.microsoft.com/office/drawing/2014/main" val="3309637177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75351466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99542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Gradient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-3.5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0424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855" t="-211538" r="-58974" b="-4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-4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55589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(</a:t>
                          </a:r>
                          <a:r>
                            <a:rPr lang="en-US" altLang="zh-TW" sz="1600" dirty="0"/>
                            <a:t>GD)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028495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/>
                            <a:t>(Momentum)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8806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總改變量 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80097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6E55FACC-711A-D54A-C851-7F381ADF01A2}"/>
              </a:ext>
            </a:extLst>
          </p:cNvPr>
          <p:cNvCxnSpPr>
            <a:cxnSpLocks/>
          </p:cNvCxnSpPr>
          <p:nvPr/>
        </p:nvCxnSpPr>
        <p:spPr>
          <a:xfrm>
            <a:off x="9065085" y="4744737"/>
            <a:ext cx="3073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585ECABC-A7BC-EDC6-3C8F-022B92DC8E1A}"/>
              </a:ext>
            </a:extLst>
          </p:cNvPr>
          <p:cNvCxnSpPr>
            <a:cxnSpLocks/>
          </p:cNvCxnSpPr>
          <p:nvPr/>
        </p:nvCxnSpPr>
        <p:spPr>
          <a:xfrm>
            <a:off x="9065085" y="5195584"/>
            <a:ext cx="3765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1F08C396-564F-F4A9-81AC-62D56ACC42BA}"/>
              </a:ext>
            </a:extLst>
          </p:cNvPr>
          <p:cNvCxnSpPr>
            <a:cxnSpLocks/>
          </p:cNvCxnSpPr>
          <p:nvPr/>
        </p:nvCxnSpPr>
        <p:spPr>
          <a:xfrm>
            <a:off x="9065085" y="5653348"/>
            <a:ext cx="70070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FF399303-5AFF-05C9-F640-79C637D89535}"/>
              </a:ext>
            </a:extLst>
          </p:cNvPr>
          <p:cNvCxnSpPr>
            <a:cxnSpLocks/>
          </p:cNvCxnSpPr>
          <p:nvPr/>
        </p:nvCxnSpPr>
        <p:spPr>
          <a:xfrm>
            <a:off x="2105683" y="3531924"/>
            <a:ext cx="168489" cy="201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6B94BB59-48CF-6DF2-7350-2F9BF31414C3}"/>
              </a:ext>
            </a:extLst>
          </p:cNvPr>
          <p:cNvCxnSpPr>
            <a:cxnSpLocks/>
          </p:cNvCxnSpPr>
          <p:nvPr/>
        </p:nvCxnSpPr>
        <p:spPr>
          <a:xfrm>
            <a:off x="1820533" y="3033469"/>
            <a:ext cx="175754" cy="3322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21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15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19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[Recap] </a:t>
            </a:r>
            <a:r>
              <a:rPr kumimoji="1" lang="zh-TW" altLang="en-US" dirty="0">
                <a:ea typeface="Microsoft JhengHei" panose="020B0604030504040204" pitchFamily="34" charset="-120"/>
              </a:rPr>
              <a:t>深度學習模型訓練流程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EEFB9BFD-F9C6-6AB6-326C-7A7D45DB1C74}"/>
              </a:ext>
            </a:extLst>
          </p:cNvPr>
          <p:cNvSpPr/>
          <p:nvPr/>
        </p:nvSpPr>
        <p:spPr>
          <a:xfrm>
            <a:off x="3447977" y="3439352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Model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15EF64E-F399-2DE4-7A68-D316FB6A0B73}"/>
              </a:ext>
            </a:extLst>
          </p:cNvPr>
          <p:cNvSpPr/>
          <p:nvPr/>
        </p:nvSpPr>
        <p:spPr>
          <a:xfrm>
            <a:off x="2668560" y="3831238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形 9" descr="報紙 外框">
            <a:extLst>
              <a:ext uri="{FF2B5EF4-FFF2-40B4-BE49-F238E27FC236}">
                <a16:creationId xmlns:a16="http://schemas.microsoft.com/office/drawing/2014/main" id="{59853B34-BD39-969F-7F64-818649881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3437" y="3439354"/>
            <a:ext cx="914400" cy="9144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F305BD-005C-2DEC-BC9C-8F8E22D2FF07}"/>
              </a:ext>
            </a:extLst>
          </p:cNvPr>
          <p:cNvSpPr txBox="1"/>
          <p:nvPr/>
        </p:nvSpPr>
        <p:spPr>
          <a:xfrm>
            <a:off x="1143471" y="4291008"/>
            <a:ext cx="145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Training Data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C6569A-990B-7213-23FC-77F86AE36CE4}"/>
              </a:ext>
            </a:extLst>
          </p:cNvPr>
          <p:cNvSpPr/>
          <p:nvPr/>
        </p:nvSpPr>
        <p:spPr>
          <a:xfrm>
            <a:off x="8836407" y="3445880"/>
            <a:ext cx="1776548" cy="96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Gradient Descent</a:t>
            </a:r>
            <a:endParaRPr kumimoji="1" lang="zh-TW" altLang="en-US" sz="2000" dirty="0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92BEB477-FE10-A1BC-0906-F170628FBAA7}"/>
              </a:ext>
            </a:extLst>
          </p:cNvPr>
          <p:cNvSpPr/>
          <p:nvPr/>
        </p:nvSpPr>
        <p:spPr>
          <a:xfrm>
            <a:off x="5410672" y="3831237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DD15A93A-0CD2-C79F-0DFF-4D3DD0B3C307}"/>
              </a:ext>
            </a:extLst>
          </p:cNvPr>
          <p:cNvSpPr/>
          <p:nvPr/>
        </p:nvSpPr>
        <p:spPr>
          <a:xfrm>
            <a:off x="8114683" y="3831236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9A6D87-CE55-2061-0736-6FD094C4FF6C}"/>
              </a:ext>
            </a:extLst>
          </p:cNvPr>
          <p:cNvSpPr/>
          <p:nvPr/>
        </p:nvSpPr>
        <p:spPr>
          <a:xfrm>
            <a:off x="6072523" y="3439352"/>
            <a:ext cx="1776548" cy="9688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Back-Propagation</a:t>
            </a:r>
            <a:endParaRPr kumimoji="1" lang="zh-TW" altLang="en-US" sz="2000" dirty="0"/>
          </a:p>
        </p:txBody>
      </p: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6326C4D3-9590-9F3C-B85B-0637613E6D82}"/>
              </a:ext>
            </a:extLst>
          </p:cNvPr>
          <p:cNvCxnSpPr>
            <a:cxnSpLocks/>
            <a:stCxn id="3" idx="2"/>
            <a:endCxn id="15" idx="2"/>
          </p:cNvCxnSpPr>
          <p:nvPr/>
        </p:nvCxnSpPr>
        <p:spPr>
          <a:xfrm rot="5400000" flipH="1" flipV="1">
            <a:off x="5579944" y="3094819"/>
            <a:ext cx="67492" cy="2694214"/>
          </a:xfrm>
          <a:prstGeom prst="bentConnector3">
            <a:avLst>
              <a:gd name="adj1" fmla="val -76451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D7D5AC2-42BE-154C-C043-04D70F83673C}"/>
              </a:ext>
            </a:extLst>
          </p:cNvPr>
          <p:cNvSpPr txBox="1"/>
          <p:nvPr/>
        </p:nvSpPr>
        <p:spPr>
          <a:xfrm>
            <a:off x="4526442" y="4982931"/>
            <a:ext cx="212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Calculate </a:t>
            </a:r>
            <a:r>
              <a:rPr kumimoji="1" lang="en-US" altLang="zh-TW" dirty="0">
                <a:solidFill>
                  <a:srgbClr val="FF0000"/>
                </a:solidFill>
              </a:rPr>
              <a:t>gradients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A764E92D-F56C-FD51-7293-A462E1CD88AB}"/>
              </a:ext>
            </a:extLst>
          </p:cNvPr>
          <p:cNvCxnSpPr>
            <a:cxnSpLocks/>
            <a:stCxn id="12" idx="0"/>
            <a:endCxn id="3" idx="0"/>
          </p:cNvCxnSpPr>
          <p:nvPr/>
        </p:nvCxnSpPr>
        <p:spPr>
          <a:xfrm rot="16200000" flipV="1">
            <a:off x="6992368" y="713567"/>
            <a:ext cx="6528" cy="5458098"/>
          </a:xfrm>
          <a:prstGeom prst="bentConnector3">
            <a:avLst>
              <a:gd name="adj1" fmla="val 93382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E1E6A52-27E7-78A7-0F0B-364A96D630CB}"/>
              </a:ext>
            </a:extLst>
          </p:cNvPr>
          <p:cNvSpPr txBox="1"/>
          <p:nvPr/>
        </p:nvSpPr>
        <p:spPr>
          <a:xfrm>
            <a:off x="5228961" y="2427762"/>
            <a:ext cx="398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Update</a:t>
            </a:r>
            <a:r>
              <a:rPr kumimoji="1" lang="en-US" altLang="zh-TW" dirty="0"/>
              <a:t> weights (the </a:t>
            </a:r>
            <a:r>
              <a:rPr kumimoji="1" lang="en-US" altLang="zh-TW" dirty="0">
                <a:solidFill>
                  <a:srgbClr val="FF0000"/>
                </a:solidFill>
              </a:rPr>
              <a:t>learning</a:t>
            </a:r>
            <a:r>
              <a:rPr kumimoji="1" lang="en-US" altLang="zh-TW" dirty="0"/>
              <a:t> part)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6989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40384-6529-2997-7BC7-FB5AD780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1271837" cy="1033416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SGD + Momentum (example)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86D58-9FB0-9BA0-FB29-39F0093A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圖片 5" descr="一張含有 行, 圖表, 繪圖 的圖片&#10;&#10;自動產生的描述">
            <a:extLst>
              <a:ext uri="{FF2B5EF4-FFF2-40B4-BE49-F238E27FC236}">
                <a16:creationId xmlns:a16="http://schemas.microsoft.com/office/drawing/2014/main" id="{EB49BF2B-CE5E-A92B-242B-F31C379FC4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6"/>
          <a:stretch/>
        </p:blipFill>
        <p:spPr>
          <a:xfrm>
            <a:off x="550680" y="1946854"/>
            <a:ext cx="6788604" cy="4108012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8850B009-22E5-2C90-8038-9EADA4AE4133}"/>
              </a:ext>
            </a:extLst>
          </p:cNvPr>
          <p:cNvSpPr/>
          <p:nvPr/>
        </p:nvSpPr>
        <p:spPr>
          <a:xfrm>
            <a:off x="2020390" y="3404653"/>
            <a:ext cx="219892" cy="21989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A42F9F9-479F-9BEC-2698-A532556038E2}"/>
              </a:ext>
            </a:extLst>
          </p:cNvPr>
          <p:cNvSpPr/>
          <p:nvPr/>
        </p:nvSpPr>
        <p:spPr>
          <a:xfrm>
            <a:off x="2756266" y="3747551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01F10906-2779-F660-1A7A-53C043F9EB3D}"/>
              </a:ext>
            </a:extLst>
          </p:cNvPr>
          <p:cNvSpPr/>
          <p:nvPr/>
        </p:nvSpPr>
        <p:spPr>
          <a:xfrm>
            <a:off x="3670666" y="3637605"/>
            <a:ext cx="219892" cy="21989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F876131-2524-36C5-53AE-FD5E63E2CCD4}"/>
              </a:ext>
            </a:extLst>
          </p:cNvPr>
          <p:cNvSpPr txBox="1"/>
          <p:nvPr/>
        </p:nvSpPr>
        <p:spPr>
          <a:xfrm>
            <a:off x="1908410" y="2977926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</a:rPr>
              <a:t>Point 1</a:t>
            </a:r>
            <a:endParaRPr lang="zh-TW" alt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2AD7638-39F4-3A86-9819-737F759501EE}"/>
              </a:ext>
            </a:extLst>
          </p:cNvPr>
          <p:cNvSpPr txBox="1"/>
          <p:nvPr/>
        </p:nvSpPr>
        <p:spPr>
          <a:xfrm>
            <a:off x="2404802" y="3347258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Point 2</a:t>
            </a:r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B66D581-68F4-8BA5-C8C4-E8857CA4B901}"/>
              </a:ext>
            </a:extLst>
          </p:cNvPr>
          <p:cNvSpPr txBox="1"/>
          <p:nvPr/>
        </p:nvSpPr>
        <p:spPr>
          <a:xfrm>
            <a:off x="3305995" y="3255213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</a:rPr>
              <a:t>Point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zh-TW" alt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A4618B8-B869-B6FF-9D48-07EFC3A1D3B5}"/>
              </a:ext>
            </a:extLst>
          </p:cNvPr>
          <p:cNvSpPr txBox="1"/>
          <p:nvPr/>
        </p:nvSpPr>
        <p:spPr>
          <a:xfrm>
            <a:off x="657497" y="141762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(Point 1 -&gt;Point 2 -&gt; Point 3)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2">
                <a:extLst>
                  <a:ext uri="{FF2B5EF4-FFF2-40B4-BE49-F238E27FC236}">
                    <a16:creationId xmlns:a16="http://schemas.microsoft.com/office/drawing/2014/main" id="{3ADDDB69-2FE2-13E9-4771-74579A9BEF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3843661"/>
                  </p:ext>
                </p:extLst>
              </p:nvPr>
            </p:nvGraphicFramePr>
            <p:xfrm>
              <a:off x="7536412" y="3545397"/>
              <a:ext cx="3168086" cy="2255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0428">
                      <a:extLst>
                        <a:ext uri="{9D8B030D-6E8A-4147-A177-3AD203B41FA5}">
                          <a16:colId xmlns:a16="http://schemas.microsoft.com/office/drawing/2014/main" val="3309637177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753514661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079047045"/>
                        </a:ext>
                      </a:extLst>
                    </a:gridCol>
                  </a:tblGrid>
                  <a:tr h="212915"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995425"/>
                      </a:ext>
                    </a:extLst>
                  </a:tr>
                  <a:tr h="21291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Gradient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-3.5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0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042410"/>
                      </a:ext>
                    </a:extLst>
                  </a:tr>
                  <a:tr h="21291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Past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alt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1600" dirty="0"/>
                            <a:t>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-4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55589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(</a:t>
                          </a:r>
                          <a:r>
                            <a:rPr lang="en-US" altLang="zh-TW" sz="1600" dirty="0"/>
                            <a:t>GD)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0284956"/>
                      </a:ext>
                    </a:extLst>
                  </a:tr>
                  <a:tr h="27427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/>
                            <a:t>(Momentum)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880619"/>
                      </a:ext>
                    </a:extLst>
                  </a:tr>
                  <a:tr h="27427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總改變量 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80097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2">
                <a:extLst>
                  <a:ext uri="{FF2B5EF4-FFF2-40B4-BE49-F238E27FC236}">
                    <a16:creationId xmlns:a16="http://schemas.microsoft.com/office/drawing/2014/main" id="{3ADDDB69-2FE2-13E9-4771-74579A9BEF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3843661"/>
                  </p:ext>
                </p:extLst>
              </p:nvPr>
            </p:nvGraphicFramePr>
            <p:xfrm>
              <a:off x="7536412" y="3545397"/>
              <a:ext cx="3168086" cy="2255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0428">
                      <a:extLst>
                        <a:ext uri="{9D8B030D-6E8A-4147-A177-3AD203B41FA5}">
                          <a16:colId xmlns:a16="http://schemas.microsoft.com/office/drawing/2014/main" val="3309637177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753514661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079047045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99542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Gradient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-3.5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0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0424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862" t="-211538" r="-118103" b="-4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-4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55589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(</a:t>
                          </a:r>
                          <a:r>
                            <a:rPr lang="en-US" altLang="zh-TW" sz="1600" dirty="0"/>
                            <a:t>GD)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028495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/>
                            <a:t>(Momentum)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8806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總改變量 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80097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E9584F3A-84E6-0A41-4648-3339DA427F54}"/>
              </a:ext>
            </a:extLst>
          </p:cNvPr>
          <p:cNvCxnSpPr>
            <a:cxnSpLocks/>
          </p:cNvCxnSpPr>
          <p:nvPr/>
        </p:nvCxnSpPr>
        <p:spPr>
          <a:xfrm>
            <a:off x="9065085" y="4744737"/>
            <a:ext cx="3073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69D11289-712A-FF6F-50A0-2B12D6E9C5F8}"/>
              </a:ext>
            </a:extLst>
          </p:cNvPr>
          <p:cNvCxnSpPr>
            <a:cxnSpLocks/>
          </p:cNvCxnSpPr>
          <p:nvPr/>
        </p:nvCxnSpPr>
        <p:spPr>
          <a:xfrm>
            <a:off x="9065085" y="5195584"/>
            <a:ext cx="3765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BC6CDE5B-554B-88CF-782F-B89F2CB6B0AE}"/>
              </a:ext>
            </a:extLst>
          </p:cNvPr>
          <p:cNvCxnSpPr>
            <a:cxnSpLocks/>
          </p:cNvCxnSpPr>
          <p:nvPr/>
        </p:nvCxnSpPr>
        <p:spPr>
          <a:xfrm>
            <a:off x="9924938" y="5195584"/>
            <a:ext cx="2164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8050945C-8335-5866-4C9C-562B843BEBC1}"/>
              </a:ext>
            </a:extLst>
          </p:cNvPr>
          <p:cNvCxnSpPr>
            <a:cxnSpLocks/>
          </p:cNvCxnSpPr>
          <p:nvPr/>
        </p:nvCxnSpPr>
        <p:spPr>
          <a:xfrm>
            <a:off x="9924938" y="5653348"/>
            <a:ext cx="21643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DEC30F92-DF74-E4FA-15C2-FFB50FE09840}"/>
                  </a:ext>
                </a:extLst>
              </p:cNvPr>
              <p:cNvSpPr txBox="1"/>
              <p:nvPr/>
            </p:nvSpPr>
            <p:spPr>
              <a:xfrm>
                <a:off x="7647399" y="1998430"/>
                <a:ext cx="36891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DEC30F92-DF74-E4FA-15C2-FFB50FE09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399" y="1998430"/>
                <a:ext cx="3689177" cy="523220"/>
              </a:xfrm>
              <a:prstGeom prst="rect">
                <a:avLst/>
              </a:prstGeom>
              <a:blipFill>
                <a:blip r:embed="rId4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F5DA8034-84EF-D0FB-C5CB-A7A4F2E82AD3}"/>
                  </a:ext>
                </a:extLst>
              </p:cNvPr>
              <p:cNvSpPr txBox="1"/>
              <p:nvPr/>
            </p:nvSpPr>
            <p:spPr>
              <a:xfrm>
                <a:off x="7647399" y="2477226"/>
                <a:ext cx="2499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F5DA8034-84EF-D0FB-C5CB-A7A4F2E82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399" y="2477226"/>
                <a:ext cx="2499784" cy="523220"/>
              </a:xfrm>
              <a:prstGeom prst="rect">
                <a:avLst/>
              </a:prstGeom>
              <a:blipFill>
                <a:blip r:embed="rId5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6625CBA5-1A2A-6A51-E4F6-D06928CA90A6}"/>
              </a:ext>
            </a:extLst>
          </p:cNvPr>
          <p:cNvSpPr txBox="1"/>
          <p:nvPr/>
        </p:nvSpPr>
        <p:spPr>
          <a:xfrm>
            <a:off x="7536412" y="1651792"/>
            <a:ext cx="232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SGD + Momentum: </a:t>
            </a:r>
            <a:endParaRPr kumimoji="1" lang="zh-TW" altLang="en-US" dirty="0"/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C3630CB8-2D32-004A-4491-E687CCE0F7B1}"/>
              </a:ext>
            </a:extLst>
          </p:cNvPr>
          <p:cNvCxnSpPr>
            <a:cxnSpLocks/>
          </p:cNvCxnSpPr>
          <p:nvPr/>
        </p:nvCxnSpPr>
        <p:spPr>
          <a:xfrm>
            <a:off x="9065085" y="5653348"/>
            <a:ext cx="70070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08069329-DA81-74BB-2DB0-383E34A2068A}"/>
              </a:ext>
            </a:extLst>
          </p:cNvPr>
          <p:cNvCxnSpPr>
            <a:cxnSpLocks/>
          </p:cNvCxnSpPr>
          <p:nvPr/>
        </p:nvCxnSpPr>
        <p:spPr>
          <a:xfrm>
            <a:off x="2494112" y="3801377"/>
            <a:ext cx="248636" cy="972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7DA80E66-6C93-84F8-E818-2DA05543C5BE}"/>
              </a:ext>
            </a:extLst>
          </p:cNvPr>
          <p:cNvCxnSpPr>
            <a:cxnSpLocks/>
          </p:cNvCxnSpPr>
          <p:nvPr/>
        </p:nvCxnSpPr>
        <p:spPr>
          <a:xfrm>
            <a:off x="2985302" y="3897973"/>
            <a:ext cx="21643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67EA7ED3-3A1E-DF37-ED23-B58597701A09}"/>
              </a:ext>
            </a:extLst>
          </p:cNvPr>
          <p:cNvSpPr/>
          <p:nvPr/>
        </p:nvSpPr>
        <p:spPr>
          <a:xfrm>
            <a:off x="6235875" y="4874991"/>
            <a:ext cx="1353312" cy="1353312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27B4ECE-6823-A025-E584-9B0C9D556FE7}"/>
              </a:ext>
            </a:extLst>
          </p:cNvPr>
          <p:cNvSpPr txBox="1"/>
          <p:nvPr/>
        </p:nvSpPr>
        <p:spPr>
          <a:xfrm>
            <a:off x="6199299" y="6271636"/>
            <a:ext cx="1472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dirty="0">
                <a:solidFill>
                  <a:schemeClr val="accent2"/>
                </a:solidFill>
              </a:rPr>
              <a:t>最低點</a:t>
            </a:r>
          </a:p>
        </p:txBody>
      </p:sp>
    </p:spTree>
    <p:extLst>
      <p:ext uri="{BB962C8B-B14F-4D97-AF65-F5344CB8AC3E}">
        <p14:creationId xmlns:p14="http://schemas.microsoft.com/office/powerpoint/2010/main" val="171326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40384-6529-2997-7BC7-FB5AD780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1271837" cy="1033416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SGD + Momentum (example)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86D58-9FB0-9BA0-FB29-39F0093A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圖片 5" descr="一張含有 行, 圖表, 繪圖 的圖片&#10;&#10;自動產生的描述">
            <a:extLst>
              <a:ext uri="{FF2B5EF4-FFF2-40B4-BE49-F238E27FC236}">
                <a16:creationId xmlns:a16="http://schemas.microsoft.com/office/drawing/2014/main" id="{EB49BF2B-CE5E-A92B-242B-F31C379FC4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6"/>
          <a:stretch/>
        </p:blipFill>
        <p:spPr>
          <a:xfrm>
            <a:off x="550680" y="1946854"/>
            <a:ext cx="6788604" cy="4108012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8850B009-22E5-2C90-8038-9EADA4AE4133}"/>
              </a:ext>
            </a:extLst>
          </p:cNvPr>
          <p:cNvSpPr/>
          <p:nvPr/>
        </p:nvSpPr>
        <p:spPr>
          <a:xfrm>
            <a:off x="2020390" y="3404653"/>
            <a:ext cx="219892" cy="21989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A42F9F9-479F-9BEC-2698-A532556038E2}"/>
              </a:ext>
            </a:extLst>
          </p:cNvPr>
          <p:cNvSpPr/>
          <p:nvPr/>
        </p:nvSpPr>
        <p:spPr>
          <a:xfrm>
            <a:off x="2756266" y="3747551"/>
            <a:ext cx="219892" cy="21989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01F10906-2779-F660-1A7A-53C043F9EB3D}"/>
              </a:ext>
            </a:extLst>
          </p:cNvPr>
          <p:cNvSpPr/>
          <p:nvPr/>
        </p:nvSpPr>
        <p:spPr>
          <a:xfrm>
            <a:off x="3670666" y="3637605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7106B9B4-71B9-ED9F-8405-B947700683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8341470"/>
                  </p:ext>
                </p:extLst>
              </p:nvPr>
            </p:nvGraphicFramePr>
            <p:xfrm>
              <a:off x="7536412" y="3545397"/>
              <a:ext cx="4016915" cy="2255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0428">
                      <a:extLst>
                        <a:ext uri="{9D8B030D-6E8A-4147-A177-3AD203B41FA5}">
                          <a16:colId xmlns:a16="http://schemas.microsoft.com/office/drawing/2014/main" val="3309637177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753514661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079047045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1323998783"/>
                        </a:ext>
                      </a:extLst>
                    </a:gridCol>
                  </a:tblGrid>
                  <a:tr h="212915"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P3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995425"/>
                      </a:ext>
                    </a:extLst>
                  </a:tr>
                  <a:tr h="21291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Gradient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-3.5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0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042410"/>
                      </a:ext>
                    </a:extLst>
                  </a:tr>
                  <a:tr h="21291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Past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alt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1600" dirty="0"/>
                            <a:t>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-4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55589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(</a:t>
                          </a:r>
                          <a:r>
                            <a:rPr lang="en-US" altLang="zh-TW" sz="1600" dirty="0"/>
                            <a:t>GD)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0284956"/>
                      </a:ext>
                    </a:extLst>
                  </a:tr>
                  <a:tr h="27427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/>
                            <a:t>(Momentum)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880619"/>
                      </a:ext>
                    </a:extLst>
                  </a:tr>
                  <a:tr h="27427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總改變量 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80097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7106B9B4-71B9-ED9F-8405-B947700683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8341470"/>
                  </p:ext>
                </p:extLst>
              </p:nvPr>
            </p:nvGraphicFramePr>
            <p:xfrm>
              <a:off x="7536412" y="3545397"/>
              <a:ext cx="4016915" cy="2255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0428">
                      <a:extLst>
                        <a:ext uri="{9D8B030D-6E8A-4147-A177-3AD203B41FA5}">
                          <a16:colId xmlns:a16="http://schemas.microsoft.com/office/drawing/2014/main" val="3309637177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753514661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079047045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1323998783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P3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99542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Gradient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-3.5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0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0424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862" t="-211538" r="-175862" b="-4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-4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55589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(</a:t>
                          </a:r>
                          <a:r>
                            <a:rPr lang="en-US" altLang="zh-TW" sz="1600" dirty="0"/>
                            <a:t>GD)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028495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/>
                            <a:t>(Momentum)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8806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總改變量 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80097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5F876131-2524-36C5-53AE-FD5E63E2CCD4}"/>
              </a:ext>
            </a:extLst>
          </p:cNvPr>
          <p:cNvSpPr txBox="1"/>
          <p:nvPr/>
        </p:nvSpPr>
        <p:spPr>
          <a:xfrm>
            <a:off x="1908410" y="2977926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</a:rPr>
              <a:t>Point 1</a:t>
            </a:r>
            <a:endParaRPr lang="zh-TW" alt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2AD7638-39F4-3A86-9819-737F759501EE}"/>
              </a:ext>
            </a:extLst>
          </p:cNvPr>
          <p:cNvSpPr txBox="1"/>
          <p:nvPr/>
        </p:nvSpPr>
        <p:spPr>
          <a:xfrm>
            <a:off x="2404802" y="3347258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</a:rPr>
              <a:t>Point 2</a:t>
            </a:r>
            <a:endParaRPr lang="zh-TW" alt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B66D581-68F4-8BA5-C8C4-E8857CA4B901}"/>
              </a:ext>
            </a:extLst>
          </p:cNvPr>
          <p:cNvSpPr txBox="1"/>
          <p:nvPr/>
        </p:nvSpPr>
        <p:spPr>
          <a:xfrm>
            <a:off x="3305995" y="3255213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Point </a:t>
            </a:r>
            <a:r>
              <a:rPr lang="en-US" altLang="zh-TW" dirty="0"/>
              <a:t>3</a:t>
            </a:r>
            <a:endParaRPr lang="zh-TW" altLang="en-US" sz="1800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AA9741E8-7F0F-33D1-96E0-F9F5B5963ABD}"/>
              </a:ext>
            </a:extLst>
          </p:cNvPr>
          <p:cNvCxnSpPr>
            <a:cxnSpLocks/>
          </p:cNvCxnSpPr>
          <p:nvPr/>
        </p:nvCxnSpPr>
        <p:spPr>
          <a:xfrm>
            <a:off x="9065085" y="4744737"/>
            <a:ext cx="3073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0219C43F-5D2E-1F3B-F095-66095080CFF9}"/>
              </a:ext>
            </a:extLst>
          </p:cNvPr>
          <p:cNvCxnSpPr>
            <a:cxnSpLocks/>
          </p:cNvCxnSpPr>
          <p:nvPr/>
        </p:nvCxnSpPr>
        <p:spPr>
          <a:xfrm>
            <a:off x="9065085" y="5195584"/>
            <a:ext cx="3765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2FC66B9A-F553-D6E9-367F-A78BDE795848}"/>
              </a:ext>
            </a:extLst>
          </p:cNvPr>
          <p:cNvCxnSpPr>
            <a:cxnSpLocks/>
          </p:cNvCxnSpPr>
          <p:nvPr/>
        </p:nvCxnSpPr>
        <p:spPr>
          <a:xfrm>
            <a:off x="9924938" y="5195584"/>
            <a:ext cx="2164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AD85F523-DA78-5684-7FBB-787B9270BDE0}"/>
              </a:ext>
            </a:extLst>
          </p:cNvPr>
          <p:cNvCxnSpPr>
            <a:cxnSpLocks/>
          </p:cNvCxnSpPr>
          <p:nvPr/>
        </p:nvCxnSpPr>
        <p:spPr>
          <a:xfrm>
            <a:off x="9924938" y="5653348"/>
            <a:ext cx="21643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D7AEF616-034C-9891-F8EA-B2167688B3A8}"/>
              </a:ext>
            </a:extLst>
          </p:cNvPr>
          <p:cNvCxnSpPr>
            <a:cxnSpLocks/>
          </p:cNvCxnSpPr>
          <p:nvPr/>
        </p:nvCxnSpPr>
        <p:spPr>
          <a:xfrm flipH="1">
            <a:off x="10742074" y="4744737"/>
            <a:ext cx="1472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DC3787AF-33A2-9E07-4E3D-1A2FEA17AF16}"/>
              </a:ext>
            </a:extLst>
          </p:cNvPr>
          <p:cNvCxnSpPr>
            <a:cxnSpLocks/>
          </p:cNvCxnSpPr>
          <p:nvPr/>
        </p:nvCxnSpPr>
        <p:spPr>
          <a:xfrm>
            <a:off x="10742074" y="5179088"/>
            <a:ext cx="2164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F63A03CB-2EAE-E6C1-3484-201E8CA4D536}"/>
              </a:ext>
            </a:extLst>
          </p:cNvPr>
          <p:cNvCxnSpPr>
            <a:cxnSpLocks/>
          </p:cNvCxnSpPr>
          <p:nvPr/>
        </p:nvCxnSpPr>
        <p:spPr>
          <a:xfrm>
            <a:off x="10742074" y="5646560"/>
            <a:ext cx="14727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45E8500D-35C9-A279-DF70-FF088DEAA707}"/>
              </a:ext>
            </a:extLst>
          </p:cNvPr>
          <p:cNvSpPr txBox="1"/>
          <p:nvPr/>
        </p:nvSpPr>
        <p:spPr>
          <a:xfrm>
            <a:off x="657497" y="141762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(Point 1 -&gt;Point 2 -&gt; Point 3)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1B993C3-EE69-01C4-9825-1D520818C5AE}"/>
                  </a:ext>
                </a:extLst>
              </p:cNvPr>
              <p:cNvSpPr txBox="1"/>
              <p:nvPr/>
            </p:nvSpPr>
            <p:spPr>
              <a:xfrm>
                <a:off x="7647399" y="1998430"/>
                <a:ext cx="36891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1B993C3-EE69-01C4-9825-1D520818C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399" y="1998430"/>
                <a:ext cx="3689177" cy="523220"/>
              </a:xfrm>
              <a:prstGeom prst="rect">
                <a:avLst/>
              </a:prstGeom>
              <a:blipFill>
                <a:blip r:embed="rId4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1B384823-5489-E754-8320-5CC014C1C4B6}"/>
                  </a:ext>
                </a:extLst>
              </p:cNvPr>
              <p:cNvSpPr txBox="1"/>
              <p:nvPr/>
            </p:nvSpPr>
            <p:spPr>
              <a:xfrm>
                <a:off x="7647399" y="2477226"/>
                <a:ext cx="2499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1B384823-5489-E754-8320-5CC014C1C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399" y="2477226"/>
                <a:ext cx="2499784" cy="523220"/>
              </a:xfrm>
              <a:prstGeom prst="rect">
                <a:avLst/>
              </a:prstGeom>
              <a:blipFill>
                <a:blip r:embed="rId5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FEF4A294-052F-33A4-85A3-B13CABC8892E}"/>
              </a:ext>
            </a:extLst>
          </p:cNvPr>
          <p:cNvSpPr txBox="1"/>
          <p:nvPr/>
        </p:nvSpPr>
        <p:spPr>
          <a:xfrm>
            <a:off x="7536412" y="1651792"/>
            <a:ext cx="232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SGD + Momentum: </a:t>
            </a:r>
            <a:endParaRPr kumimoji="1" lang="zh-TW" altLang="en-US" dirty="0"/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9E17DE7A-90F4-AC7B-892E-CC47725B602F}"/>
              </a:ext>
            </a:extLst>
          </p:cNvPr>
          <p:cNvCxnSpPr>
            <a:cxnSpLocks/>
          </p:cNvCxnSpPr>
          <p:nvPr/>
        </p:nvCxnSpPr>
        <p:spPr>
          <a:xfrm>
            <a:off x="9065085" y="5653348"/>
            <a:ext cx="70070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A7CA881D-40CF-3FE7-B44A-CB358A090763}"/>
              </a:ext>
            </a:extLst>
          </p:cNvPr>
          <p:cNvCxnSpPr>
            <a:cxnSpLocks/>
          </p:cNvCxnSpPr>
          <p:nvPr/>
        </p:nvCxnSpPr>
        <p:spPr>
          <a:xfrm flipV="1">
            <a:off x="3455114" y="3757533"/>
            <a:ext cx="215552" cy="538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337FEC0F-EB5E-27CF-CA45-05876A4F7935}"/>
              </a:ext>
            </a:extLst>
          </p:cNvPr>
          <p:cNvCxnSpPr>
            <a:cxnSpLocks/>
          </p:cNvCxnSpPr>
          <p:nvPr/>
        </p:nvCxnSpPr>
        <p:spPr>
          <a:xfrm>
            <a:off x="3908846" y="3729438"/>
            <a:ext cx="14727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A663175A-AB8F-05ED-2D26-34E3B7D202ED}"/>
              </a:ext>
            </a:extLst>
          </p:cNvPr>
          <p:cNvSpPr/>
          <p:nvPr/>
        </p:nvSpPr>
        <p:spPr>
          <a:xfrm>
            <a:off x="6235875" y="4874991"/>
            <a:ext cx="1353312" cy="1353312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CFBA243-0874-F635-8BB9-BA07976A126F}"/>
              </a:ext>
            </a:extLst>
          </p:cNvPr>
          <p:cNvSpPr txBox="1"/>
          <p:nvPr/>
        </p:nvSpPr>
        <p:spPr>
          <a:xfrm>
            <a:off x="6199299" y="6271636"/>
            <a:ext cx="1472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dirty="0">
                <a:solidFill>
                  <a:schemeClr val="accent2"/>
                </a:solidFill>
              </a:rPr>
              <a:t>最低點</a:t>
            </a: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CBAB6E01-CB0A-A31E-4C9B-D7759AF0F2B0}"/>
              </a:ext>
            </a:extLst>
          </p:cNvPr>
          <p:cNvCxnSpPr>
            <a:cxnSpLocks/>
          </p:cNvCxnSpPr>
          <p:nvPr/>
        </p:nvCxnSpPr>
        <p:spPr>
          <a:xfrm flipH="1">
            <a:off x="3597027" y="3729438"/>
            <a:ext cx="1472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86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40384-6529-2997-7BC7-FB5AD780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Momentum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86D58-9FB0-9BA0-FB29-39F0093A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" name="圖片 2" descr="一張含有 行, 繪圖, 圖表 的圖片&#10;&#10;自動產生的描述">
            <a:extLst>
              <a:ext uri="{FF2B5EF4-FFF2-40B4-BE49-F238E27FC236}">
                <a16:creationId xmlns:a16="http://schemas.microsoft.com/office/drawing/2014/main" id="{928A4542-3114-3F84-E46A-4D5154318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17" y="2053026"/>
            <a:ext cx="6768765" cy="4258128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037F5404-E85A-9B62-A148-F21CB3B53029}"/>
              </a:ext>
            </a:extLst>
          </p:cNvPr>
          <p:cNvSpPr/>
          <p:nvPr/>
        </p:nvSpPr>
        <p:spPr>
          <a:xfrm>
            <a:off x="3526461" y="3319054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8C7835CC-FF80-8582-A071-AB11264783DD}"/>
              </a:ext>
            </a:extLst>
          </p:cNvPr>
          <p:cNvCxnSpPr>
            <a:cxnSpLocks/>
          </p:cNvCxnSpPr>
          <p:nvPr/>
        </p:nvCxnSpPr>
        <p:spPr>
          <a:xfrm>
            <a:off x="3679311" y="3538946"/>
            <a:ext cx="201126" cy="3722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8393D1B3-83F7-C6D6-E246-221841DFB470}"/>
              </a:ext>
            </a:extLst>
          </p:cNvPr>
          <p:cNvCxnSpPr>
            <a:cxnSpLocks/>
          </p:cNvCxnSpPr>
          <p:nvPr/>
        </p:nvCxnSpPr>
        <p:spPr>
          <a:xfrm flipV="1">
            <a:off x="7110679" y="5413793"/>
            <a:ext cx="289879" cy="1712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EDC099D-7FD4-7422-3388-FE6403F12A6E}"/>
              </a:ext>
            </a:extLst>
          </p:cNvPr>
          <p:cNvSpPr txBox="1"/>
          <p:nvPr/>
        </p:nvSpPr>
        <p:spPr>
          <a:xfrm>
            <a:off x="3813394" y="2691485"/>
            <a:ext cx="2139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gradient </a:t>
            </a:r>
            <a:r>
              <a:rPr kumimoji="1" lang="zh-TW" altLang="en-US" dirty="0">
                <a:ea typeface="Microsoft JhengHei" panose="020B0604030504040204" pitchFamily="34" charset="-120"/>
              </a:rPr>
              <a:t>跟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momentum</a:t>
            </a:r>
            <a:r>
              <a:rPr kumimoji="1" lang="zh-TW" altLang="en-US" dirty="0">
                <a:ea typeface="Microsoft JhengHei" panose="020B0604030504040204" pitchFamily="34" charset="-120"/>
              </a:rPr>
              <a:t>同方向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➡️ </a:t>
            </a:r>
            <a:r>
              <a:rPr kumimoji="1" lang="zh-TW" altLang="en-US" dirty="0">
                <a:ea typeface="Microsoft JhengHei" panose="020B0604030504040204" pitchFamily="34" charset="-120"/>
              </a:rPr>
              <a:t>更新多一點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63AAD94-DD3A-BF51-B2DB-362EFAC82A21}"/>
              </a:ext>
            </a:extLst>
          </p:cNvPr>
          <p:cNvSpPr txBox="1"/>
          <p:nvPr/>
        </p:nvSpPr>
        <p:spPr>
          <a:xfrm>
            <a:off x="6301652" y="3892410"/>
            <a:ext cx="2119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gradient </a:t>
            </a:r>
            <a:r>
              <a:rPr kumimoji="1" lang="zh-TW" altLang="en-US" dirty="0">
                <a:ea typeface="Microsoft JhengHei" panose="020B0604030504040204" pitchFamily="34" charset="-120"/>
              </a:rPr>
              <a:t>跟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momentum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反</a:t>
            </a:r>
            <a:r>
              <a:rPr kumimoji="1" lang="zh-TW" altLang="en-US" dirty="0">
                <a:ea typeface="Microsoft JhengHei" panose="020B0604030504040204" pitchFamily="34" charset="-120"/>
              </a:rPr>
              <a:t>方向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➡️ </a:t>
            </a:r>
            <a:r>
              <a:rPr kumimoji="1" lang="zh-TW" altLang="en-US" dirty="0">
                <a:ea typeface="Microsoft JhengHei" panose="020B0604030504040204" pitchFamily="34" charset="-120"/>
              </a:rPr>
              <a:t>更新少一點</a:t>
            </a: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9344576-82F5-2263-0458-C2F045E4AF10}"/>
              </a:ext>
            </a:extLst>
          </p:cNvPr>
          <p:cNvSpPr/>
          <p:nvPr/>
        </p:nvSpPr>
        <p:spPr>
          <a:xfrm>
            <a:off x="6898471" y="5515407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4707087E-E04D-60C1-7AB6-E682EC745791}"/>
              </a:ext>
            </a:extLst>
          </p:cNvPr>
          <p:cNvCxnSpPr>
            <a:cxnSpLocks/>
          </p:cNvCxnSpPr>
          <p:nvPr/>
        </p:nvCxnSpPr>
        <p:spPr>
          <a:xfrm flipH="1">
            <a:off x="6686033" y="5697199"/>
            <a:ext cx="220122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776A5A4D-029D-86B2-F440-A0389044A927}"/>
              </a:ext>
            </a:extLst>
          </p:cNvPr>
          <p:cNvCxnSpPr>
            <a:cxnSpLocks/>
          </p:cNvCxnSpPr>
          <p:nvPr/>
        </p:nvCxnSpPr>
        <p:spPr>
          <a:xfrm>
            <a:off x="3712832" y="3520183"/>
            <a:ext cx="201126" cy="372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8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5" grpId="0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40384-6529-2997-7BC7-FB5AD780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 of Momentum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86D58-9FB0-9BA0-FB29-39F0093A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30D7A4F-BB9E-78A6-8363-26FA3D497631}"/>
              </a:ext>
            </a:extLst>
          </p:cNvPr>
          <p:cNvSpPr txBox="1"/>
          <p:nvPr/>
        </p:nvSpPr>
        <p:spPr>
          <a:xfrm>
            <a:off x="777168" y="1875469"/>
            <a:ext cx="10918370" cy="279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SGD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可能因為隨機採樣而梯度大幅震盪，而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可以緩衝這種震盪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 </a:t>
            </a:r>
            <a:r>
              <a:rPr kumimoji="1" lang="zh-TW" altLang="en-US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增加歷史紀錄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的功能可以：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加速收斂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-&gt;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解決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SGD Problem #1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逃離鞍點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(Saddle point)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解決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SGD Problem #2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Momentum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也可能超過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convergence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0C0610A-4C7E-2E21-6D10-9CF2B500001B}"/>
              </a:ext>
            </a:extLst>
          </p:cNvPr>
          <p:cNvSpPr txBox="1"/>
          <p:nvPr/>
        </p:nvSpPr>
        <p:spPr>
          <a:xfrm>
            <a:off x="777168" y="4866671"/>
            <a:ext cx="10323648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只是理論，不一定能夠做到！</a:t>
            </a:r>
            <a:r>
              <a:rPr kumimoji="1" lang="en-US" altLang="zh-TW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(Deep Learning</a:t>
            </a: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是很複雜的</a:t>
            </a:r>
            <a:r>
              <a:rPr kumimoji="1" lang="en-US" altLang="zh-TW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function)</a:t>
            </a:r>
          </a:p>
        </p:txBody>
      </p:sp>
    </p:spTree>
    <p:extLst>
      <p:ext uri="{BB962C8B-B14F-4D97-AF65-F5344CB8AC3E}">
        <p14:creationId xmlns:p14="http://schemas.microsoft.com/office/powerpoint/2010/main" val="205328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01D0E8-EEC3-5530-0142-F6F61D941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Nesterov</a:t>
            </a:r>
            <a:r>
              <a:rPr kumimoji="1" lang="en-US" altLang="zh-TW" dirty="0"/>
              <a:t> Momentum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10CE78-E771-F65A-7ECB-7A508543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2D0205-A9FC-BFA9-A976-DDEFA8D169A3}"/>
              </a:ext>
            </a:extLst>
          </p:cNvPr>
          <p:cNvSpPr txBox="1"/>
          <p:nvPr/>
        </p:nvSpPr>
        <p:spPr>
          <a:xfrm>
            <a:off x="777168" y="1645096"/>
            <a:ext cx="10918370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的問題：有可能參數被更新過度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 </a:t>
            </a:r>
            <a:r>
              <a:rPr kumimoji="1"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Nesterov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Momentum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中，過去的梯度也會被記錄下來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先假裝更新參數算出梯度，再回頭修正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3DF0391-45F4-9D57-C157-1F73D60E8E59}"/>
                  </a:ext>
                </a:extLst>
              </p:cNvPr>
              <p:cNvSpPr txBox="1"/>
              <p:nvPr/>
            </p:nvSpPr>
            <p:spPr>
              <a:xfrm>
                <a:off x="3396343" y="4911730"/>
                <a:ext cx="51903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γ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3DF0391-45F4-9D57-C157-1F73D60E8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343" y="4911730"/>
                <a:ext cx="5190308" cy="523220"/>
              </a:xfrm>
              <a:prstGeom prst="rect">
                <a:avLst/>
              </a:prstGeom>
              <a:blipFill>
                <a:blip r:embed="rId2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6DEFD50-B5CA-DA49-46CA-3FFD49CD96A6}"/>
                  </a:ext>
                </a:extLst>
              </p:cNvPr>
              <p:cNvSpPr txBox="1"/>
              <p:nvPr/>
            </p:nvSpPr>
            <p:spPr>
              <a:xfrm>
                <a:off x="3491713" y="5597290"/>
                <a:ext cx="2499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6DEFD50-B5CA-DA49-46CA-3FFD49CD9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713" y="5597290"/>
                <a:ext cx="2499784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45755C2-E27A-F8B1-AF80-52E289EEFDBD}"/>
                  </a:ext>
                </a:extLst>
              </p:cNvPr>
              <p:cNvSpPr txBox="1"/>
              <p:nvPr/>
            </p:nvSpPr>
            <p:spPr>
              <a:xfrm>
                <a:off x="3491713" y="3493924"/>
                <a:ext cx="36726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45755C2-E27A-F8B1-AF80-52E289EEF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713" y="3493924"/>
                <a:ext cx="3672658" cy="52322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436E1FE5-63AB-225E-FC2C-238FAEE7AD45}"/>
              </a:ext>
            </a:extLst>
          </p:cNvPr>
          <p:cNvSpPr txBox="1"/>
          <p:nvPr/>
        </p:nvSpPr>
        <p:spPr>
          <a:xfrm>
            <a:off x="672666" y="3524701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Momentum:</a:t>
            </a:r>
            <a:endParaRPr kumimoji="1"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2384C1A-44A2-1260-4907-A672FF1259C3}"/>
              </a:ext>
            </a:extLst>
          </p:cNvPr>
          <p:cNvSpPr txBox="1"/>
          <p:nvPr/>
        </p:nvSpPr>
        <p:spPr>
          <a:xfrm>
            <a:off x="4254010" y="3493923"/>
            <a:ext cx="506263" cy="54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6404FC5-32FC-0C64-8132-F9CAA9F6A515}"/>
              </a:ext>
            </a:extLst>
          </p:cNvPr>
          <p:cNvSpPr txBox="1"/>
          <p:nvPr/>
        </p:nvSpPr>
        <p:spPr>
          <a:xfrm>
            <a:off x="653143" y="4973285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/>
              <a:t>Nesterov</a:t>
            </a:r>
            <a:r>
              <a:rPr kumimoji="1" lang="en-US" altLang="zh-TW" sz="2400" dirty="0"/>
              <a:t>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2192125-583F-78AD-680B-B4409BE7BB5B}"/>
                  </a:ext>
                </a:extLst>
              </p:cNvPr>
              <p:cNvSpPr txBox="1"/>
              <p:nvPr/>
            </p:nvSpPr>
            <p:spPr>
              <a:xfrm>
                <a:off x="3491713" y="4143050"/>
                <a:ext cx="2499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2192125-583F-78AD-680B-B4409BE7B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713" y="4143050"/>
                <a:ext cx="2499784" cy="523220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0E4D079-8188-0DCE-7200-CFF5F6558459}"/>
              </a:ext>
            </a:extLst>
          </p:cNvPr>
          <p:cNvCxnSpPr/>
          <p:nvPr/>
        </p:nvCxnSpPr>
        <p:spPr>
          <a:xfrm>
            <a:off x="6236353" y="3982308"/>
            <a:ext cx="7740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37BE66AD-9FD0-F972-07C4-92B351FC18C3}"/>
              </a:ext>
            </a:extLst>
          </p:cNvPr>
          <p:cNvCxnSpPr>
            <a:cxnSpLocks/>
          </p:cNvCxnSpPr>
          <p:nvPr/>
        </p:nvCxnSpPr>
        <p:spPr>
          <a:xfrm>
            <a:off x="6554216" y="5415671"/>
            <a:ext cx="17363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452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C35DCA-AD23-0483-23A6-76AA1B5E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如何有效訓練深度學習模型？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6C4522-D889-E6D5-61A5-99D5D8C7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FC8C5A-0B29-3309-726A-17AB931575B6}"/>
              </a:ext>
            </a:extLst>
          </p:cNvPr>
          <p:cNvSpPr txBox="1"/>
          <p:nvPr/>
        </p:nvSpPr>
        <p:spPr>
          <a:xfrm>
            <a:off x="653143" y="1715588"/>
            <a:ext cx="1776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Optimizer:</a:t>
            </a:r>
            <a:endParaRPr kumimoji="1" lang="zh-TW" altLang="en-US" sz="24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FA12DC8-C115-9691-A037-B1A755AB049B}"/>
              </a:ext>
            </a:extLst>
          </p:cNvPr>
          <p:cNvSpPr txBox="1"/>
          <p:nvPr/>
        </p:nvSpPr>
        <p:spPr>
          <a:xfrm>
            <a:off x="1006610" y="2177253"/>
            <a:ext cx="10918370" cy="390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對梯度動手腳</a:t>
            </a:r>
            <a:endParaRPr kumimoji="1" lang="en-US" altLang="zh-TW" sz="24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Nesterov</a:t>
            </a:r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Momentum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自動調整學習率</a:t>
            </a:r>
            <a:endParaRPr kumimoji="1" lang="en-US" altLang="zh-TW" sz="24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Adagrad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RMSprop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Adam</a:t>
            </a:r>
          </a:p>
        </p:txBody>
      </p:sp>
    </p:spTree>
    <p:extLst>
      <p:ext uri="{BB962C8B-B14F-4D97-AF65-F5344CB8AC3E}">
        <p14:creationId xmlns:p14="http://schemas.microsoft.com/office/powerpoint/2010/main" val="399151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6817EB-BDE6-1A34-0E5A-DEC3F9A50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Learning rate </a:t>
            </a:r>
            <a:r>
              <a:rPr kumimoji="1" lang="zh-TW" altLang="en-US" dirty="0"/>
              <a:t>應該依據不同參數而不同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B9784D-E3C2-B29F-8815-A83E68DF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圖片 5" descr="一張含有 鮮豔, 圓形, 螢幕擷取畫面 的圖片&#10;&#10;AI 產生的內容可能不正確。">
            <a:extLst>
              <a:ext uri="{FF2B5EF4-FFF2-40B4-BE49-F238E27FC236}">
                <a16:creationId xmlns:a16="http://schemas.microsoft.com/office/drawing/2014/main" id="{B470CF43-B111-32A8-A234-54A1B1579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1719158"/>
            <a:ext cx="10918371" cy="3705260"/>
          </a:xfrm>
          <a:prstGeom prst="rect">
            <a:avLst/>
          </a:prstGeom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972609BA-4A0D-B559-5B91-CDE89CC63B97}"/>
              </a:ext>
            </a:extLst>
          </p:cNvPr>
          <p:cNvCxnSpPr>
            <a:cxnSpLocks/>
          </p:cNvCxnSpPr>
          <p:nvPr/>
        </p:nvCxnSpPr>
        <p:spPr>
          <a:xfrm flipV="1">
            <a:off x="5862652" y="3571788"/>
            <a:ext cx="0" cy="10391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A2BF825A-21EB-78A4-6981-166A60104A9D}"/>
              </a:ext>
            </a:extLst>
          </p:cNvPr>
          <p:cNvCxnSpPr>
            <a:cxnSpLocks/>
          </p:cNvCxnSpPr>
          <p:nvPr/>
        </p:nvCxnSpPr>
        <p:spPr>
          <a:xfrm>
            <a:off x="2804924" y="3381980"/>
            <a:ext cx="287602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0D99CDF-D23E-7461-A9F6-9AA8E256DD79}"/>
              </a:ext>
            </a:extLst>
          </p:cNvPr>
          <p:cNvSpPr txBox="1"/>
          <p:nvPr/>
        </p:nvSpPr>
        <p:spPr>
          <a:xfrm>
            <a:off x="953310" y="5564218"/>
            <a:ext cx="664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w1 </a:t>
            </a:r>
            <a:r>
              <a:rPr kumimoji="1" lang="zh-TW" altLang="en-US" dirty="0"/>
              <a:t>方向的梯度通常較大（從 </a:t>
            </a:r>
            <a:r>
              <a:rPr kumimoji="1" lang="en-US" altLang="zh-TW" dirty="0"/>
              <a:t>loss function </a:t>
            </a:r>
            <a:r>
              <a:rPr kumimoji="1" lang="zh-TW" altLang="en-US" dirty="0"/>
              <a:t>的橢圓形可觀察到）</a:t>
            </a:r>
            <a:endParaRPr kumimoji="1" lang="en-US" altLang="zh-TW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DB23B1E-C5DC-61F3-6EBD-978B2F1E93C6}"/>
              </a:ext>
            </a:extLst>
          </p:cNvPr>
          <p:cNvSpPr txBox="1"/>
          <p:nvPr/>
        </p:nvSpPr>
        <p:spPr>
          <a:xfrm>
            <a:off x="976011" y="5948948"/>
            <a:ext cx="4140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w2 </a:t>
            </a:r>
            <a:r>
              <a:rPr kumimoji="1" lang="zh-TW" altLang="en-US" dirty="0"/>
              <a:t>方向的梯度通常較小</a:t>
            </a: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FA2F9788-8780-317F-3F88-F0D0928CA591}"/>
              </a:ext>
            </a:extLst>
          </p:cNvPr>
          <p:cNvSpPr/>
          <p:nvPr/>
        </p:nvSpPr>
        <p:spPr>
          <a:xfrm>
            <a:off x="5787347" y="4647257"/>
            <a:ext cx="150610" cy="1506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292A57A6-C602-E069-255D-DFDF17A82EA7}"/>
              </a:ext>
            </a:extLst>
          </p:cNvPr>
          <p:cNvSpPr/>
          <p:nvPr/>
        </p:nvSpPr>
        <p:spPr>
          <a:xfrm>
            <a:off x="2564248" y="3306675"/>
            <a:ext cx="150610" cy="1506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066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290DC0-68BC-679F-ED25-CD978B6AB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 anchor="ctr">
            <a:normAutofit/>
          </a:bodyPr>
          <a:lstStyle/>
          <a:p>
            <a:r>
              <a:rPr kumimoji="1" lang="en" altLang="zh-TW" dirty="0" err="1"/>
              <a:t>Adagrad</a:t>
            </a:r>
            <a:r>
              <a:rPr kumimoji="1" lang="en" altLang="zh-TW" dirty="0"/>
              <a:t> (Adaptative Gradient)</a:t>
            </a:r>
            <a:endParaRPr kumimoji="1" lang="zh-TW" altLang="en-US" dirty="0"/>
          </a:p>
        </p:txBody>
      </p:sp>
      <p:pic>
        <p:nvPicPr>
          <p:cNvPr id="6" name="圖片 5" descr="一張含有 文字, 螢幕擷取畫面, 字型, 文件 的圖片&#10;&#10;AI 產生的內容可能不正確。">
            <a:extLst>
              <a:ext uri="{FF2B5EF4-FFF2-40B4-BE49-F238E27FC236}">
                <a16:creationId xmlns:a16="http://schemas.microsoft.com/office/drawing/2014/main" id="{BA371243-27E4-DCC5-5F3A-D750E44B1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647" y="1444416"/>
            <a:ext cx="7152705" cy="5006891"/>
          </a:xfrm>
          <a:prstGeom prst="rect">
            <a:avLst/>
          </a:prstGeom>
          <a:noFill/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03FD45-F7CA-FF15-2984-368ED7ED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77C6083-25AC-0E6E-9656-92B06A309A6D}"/>
              </a:ext>
            </a:extLst>
          </p:cNvPr>
          <p:cNvSpPr txBox="1"/>
          <p:nvPr/>
        </p:nvSpPr>
        <p:spPr>
          <a:xfrm>
            <a:off x="6299727" y="6092394"/>
            <a:ext cx="4969240" cy="646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kumimoji="1" lang="en" altLang="zh-TW" sz="1200" dirty="0"/>
              <a:t>Duchi, John, Elad Hazan, and Yoram Singer. "Adaptive </a:t>
            </a:r>
            <a:r>
              <a:rPr kumimoji="1" lang="en" altLang="zh-TW" sz="1200" dirty="0" err="1"/>
              <a:t>subgradient</a:t>
            </a:r>
            <a:r>
              <a:rPr kumimoji="1" lang="en" altLang="zh-TW" sz="1200" dirty="0"/>
              <a:t> methods for online learning and stochastic optimization." Journal of machine learning research 12.7 (2011).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78099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7D7EE1-0E95-C78D-61B3-674DFFD1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 err="1"/>
              <a:t>Adagrad</a:t>
            </a:r>
            <a:r>
              <a:rPr kumimoji="1" lang="en" altLang="zh-TW" dirty="0"/>
              <a:t> (Adaptative Gradient)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2A55D5-A5AF-F2E7-BFDA-C86CF0B9E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70C7A0-E4BE-DDB1-7435-CD27CC4D9DB0}"/>
                  </a:ext>
                </a:extLst>
              </p:cNvPr>
              <p:cNvSpPr txBox="1"/>
              <p:nvPr/>
            </p:nvSpPr>
            <p:spPr>
              <a:xfrm>
                <a:off x="4389297" y="3199427"/>
                <a:ext cx="36073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70C7A0-E4BE-DDB1-7435-CD27CC4D9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297" y="3199427"/>
                <a:ext cx="3607341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12CD65B8-93E5-B6BC-21C5-12796BB4FCA6}"/>
              </a:ext>
            </a:extLst>
          </p:cNvPr>
          <p:cNvSpPr txBox="1"/>
          <p:nvPr/>
        </p:nvSpPr>
        <p:spPr>
          <a:xfrm>
            <a:off x="653142" y="3230205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Gradient descent:</a:t>
            </a:r>
            <a:endParaRPr kumimoji="1" lang="zh-TW" altLang="en-US" sz="24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C4F9CCB-5BA1-DC0F-FF57-B8103739DEBC}"/>
              </a:ext>
            </a:extLst>
          </p:cNvPr>
          <p:cNvSpPr txBox="1"/>
          <p:nvPr/>
        </p:nvSpPr>
        <p:spPr>
          <a:xfrm>
            <a:off x="653142" y="4290479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 err="1"/>
              <a:t>Adagrad</a:t>
            </a:r>
            <a:r>
              <a:rPr kumimoji="1" lang="en-US" altLang="zh-TW" sz="2400" b="1" dirty="0"/>
              <a:t>:</a:t>
            </a:r>
            <a:endParaRPr kumimoji="1" lang="zh-TW" altLang="en-US" sz="2400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2FB3175-3D54-CA35-FA89-159B0D729F54}"/>
              </a:ext>
            </a:extLst>
          </p:cNvPr>
          <p:cNvSpPr txBox="1"/>
          <p:nvPr/>
        </p:nvSpPr>
        <p:spPr>
          <a:xfrm>
            <a:off x="4234486" y="4171497"/>
            <a:ext cx="506263" cy="54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8805383-C136-5E96-9C97-5CECF749E8A1}"/>
                  </a:ext>
                </a:extLst>
              </p:cNvPr>
              <p:cNvSpPr txBox="1"/>
              <p:nvPr/>
            </p:nvSpPr>
            <p:spPr>
              <a:xfrm>
                <a:off x="3422059" y="5401876"/>
                <a:ext cx="307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800" i="1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8805383-C136-5E96-9C97-5CECF749E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059" y="5401876"/>
                <a:ext cx="3079440" cy="523220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49530B4-7621-BA7E-8C9C-B2276E83C0EB}"/>
                  </a:ext>
                </a:extLst>
              </p:cNvPr>
              <p:cNvSpPr txBox="1"/>
              <p:nvPr/>
            </p:nvSpPr>
            <p:spPr>
              <a:xfrm>
                <a:off x="3472189" y="4056696"/>
                <a:ext cx="4493460" cy="929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η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49530B4-7621-BA7E-8C9C-B2276E83C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9" y="4056696"/>
                <a:ext cx="4493460" cy="929229"/>
              </a:xfrm>
              <a:prstGeom prst="rect">
                <a:avLst/>
              </a:prstGeom>
              <a:blipFill>
                <a:blip r:embed="rId5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2D8F561-D197-5D24-2AF3-20855539A73E}"/>
                  </a:ext>
                </a:extLst>
              </p:cNvPr>
              <p:cNvSpPr txBox="1"/>
              <p:nvPr/>
            </p:nvSpPr>
            <p:spPr>
              <a:xfrm>
                <a:off x="3422059" y="6279838"/>
                <a:ext cx="43982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是一個很小的數字，讓分母不要為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0</a:t>
                </a:r>
                <a:endParaRPr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2D8F561-D197-5D24-2AF3-20855539A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059" y="6279838"/>
                <a:ext cx="4398254" cy="369332"/>
              </a:xfrm>
              <a:prstGeom prst="rect">
                <a:avLst/>
              </a:prstGeom>
              <a:blipFill>
                <a:blip r:embed="rId6"/>
                <a:stretch>
                  <a:fillRect l="-865"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DC5B028-C092-BAAC-4816-B043D00B1059}"/>
                  </a:ext>
                </a:extLst>
              </p:cNvPr>
              <p:cNvSpPr txBox="1"/>
              <p:nvPr/>
            </p:nvSpPr>
            <p:spPr>
              <a:xfrm>
                <a:off x="653142" y="1770704"/>
                <a:ext cx="9815805" cy="1140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 err="1">
                    <a:ea typeface="Microsoft JhengHei" panose="020B0604030504040204" pitchFamily="34" charset="-120"/>
                  </a:rPr>
                  <a:t>Adagrad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可以根據歷史梯度總和自動調整 </a:t>
                </a:r>
                <a:r>
                  <a:rPr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learning rate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ea typeface="Microsoft JhengHei" panose="020B0604030504040204" pitchFamily="34" charset="-120"/>
                  </a:rPr>
                  <a:t>需要一個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TW" sz="2400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來記錄歷史梯度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(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平方和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)</a:t>
                </a: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DC5B028-C092-BAAC-4816-B043D00B1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2" y="1770704"/>
                <a:ext cx="9815805" cy="1140825"/>
              </a:xfrm>
              <a:prstGeom prst="rect">
                <a:avLst/>
              </a:prstGeom>
              <a:blipFill>
                <a:blip r:embed="rId7"/>
                <a:stretch>
                  <a:fillRect l="-775" b="-120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A5AB0CA-0859-2DE0-4010-C12D0B4A60A5}"/>
                  </a:ext>
                </a:extLst>
              </p:cNvPr>
              <p:cNvSpPr txBox="1"/>
              <p:nvPr/>
            </p:nvSpPr>
            <p:spPr>
              <a:xfrm>
                <a:off x="8414346" y="5436388"/>
                <a:ext cx="2612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2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i="1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A5AB0CA-0859-2DE0-4010-C12D0B4A6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346" y="5436388"/>
                <a:ext cx="2612572" cy="461665"/>
              </a:xfrm>
              <a:prstGeom prst="rect">
                <a:avLst/>
              </a:prstGeom>
              <a:blipFill>
                <a:blip r:embed="rId8"/>
                <a:stretch>
                  <a:fillRect l="-3382" t="-10811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CA263361-0423-21AA-5DDB-BE0B0EB87F0A}"/>
              </a:ext>
            </a:extLst>
          </p:cNvPr>
          <p:cNvSpPr/>
          <p:nvPr/>
        </p:nvSpPr>
        <p:spPr>
          <a:xfrm>
            <a:off x="5427405" y="4056696"/>
            <a:ext cx="1189705" cy="929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77A287D-E194-0E21-21B8-880CE10B3307}"/>
              </a:ext>
            </a:extLst>
          </p:cNvPr>
          <p:cNvSpPr/>
          <p:nvPr/>
        </p:nvSpPr>
        <p:spPr>
          <a:xfrm>
            <a:off x="6376217" y="3245579"/>
            <a:ext cx="25072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898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3" grpId="0"/>
      <p:bldP spid="7" grpId="1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501D75-C331-60C4-438D-B9696A118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Element-wise Scaling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D76879-E7E7-A9F9-1877-BC049F9BA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CCB65C2-192B-C67D-C9E5-5D4BE2E7CE7E}"/>
              </a:ext>
            </a:extLst>
          </p:cNvPr>
          <p:cNvSpPr txBox="1"/>
          <p:nvPr/>
        </p:nvSpPr>
        <p:spPr>
          <a:xfrm>
            <a:off x="653143" y="1913211"/>
            <a:ext cx="10918370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在多維度情況</a:t>
            </a:r>
            <a:r>
              <a:rPr kumimoji="1" lang="en-US" altLang="zh-TW" sz="2400" dirty="0"/>
              <a:t> (</a:t>
            </a:r>
            <a:r>
              <a:rPr kumimoji="1" lang="zh-TW" altLang="en-US" sz="2400" dirty="0"/>
              <a:t>有多個變數 </a:t>
            </a:r>
            <a:r>
              <a:rPr kumimoji="1" lang="en-US" altLang="zh-TW" sz="2400" dirty="0"/>
              <a:t>x, Multivariate)</a:t>
            </a:r>
            <a:r>
              <a:rPr kumimoji="1" lang="zh-TW" altLang="en-US" sz="2400" dirty="0"/>
              <a:t>下，梯度是所有偏導數的</a:t>
            </a:r>
            <a:r>
              <a:rPr kumimoji="1" lang="zh-TW" altLang="en-US" sz="2400" dirty="0">
                <a:solidFill>
                  <a:srgbClr val="FF0000"/>
                </a:solidFill>
              </a:rPr>
              <a:t>向量</a:t>
            </a:r>
            <a:r>
              <a:rPr kumimoji="1" lang="zh-TW" altLang="en-US" sz="2400" dirty="0"/>
              <a:t>：</a:t>
            </a:r>
            <a:endParaRPr kumimoji="1"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3F0494B-9C18-CA5B-2E02-C138C7CB7257}"/>
                  </a:ext>
                </a:extLst>
              </p:cNvPr>
              <p:cNvSpPr txBox="1"/>
              <p:nvPr/>
            </p:nvSpPr>
            <p:spPr>
              <a:xfrm>
                <a:off x="3233316" y="2873046"/>
                <a:ext cx="5725368" cy="1111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3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32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TW" altLang="zh-TW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32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3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TW" sz="32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zh-TW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3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3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TW" sz="3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altLang="zh-TW" sz="3200" i="1">
                                    <a:latin typeface="Cambria Math" panose="02040503050406030204" pitchFamily="18" charset="0"/>
                                  </a:rPr>
                                  <m:t>…,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TW" altLang="zh-TW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32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3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TW" sz="32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zh-TW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3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3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zh-TW" sz="32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3F0494B-9C18-CA5B-2E02-C138C7CB7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316" y="2873046"/>
                <a:ext cx="5725368" cy="1111907"/>
              </a:xfrm>
              <a:prstGeom prst="rect">
                <a:avLst/>
              </a:prstGeom>
              <a:blipFill>
                <a:blip r:embed="rId3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7CC5142-50E6-80B4-89F3-BB96894BC55B}"/>
                  </a:ext>
                </a:extLst>
              </p:cNvPr>
              <p:cNvSpPr txBox="1"/>
              <p:nvPr/>
            </p:nvSpPr>
            <p:spPr>
              <a:xfrm>
                <a:off x="3588246" y="5486331"/>
                <a:ext cx="5836911" cy="945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η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7CC5142-50E6-80B4-89F3-BB96894BC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246" y="5486331"/>
                <a:ext cx="5836911" cy="9457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326E0BA8-A6E9-E0AE-E0A8-789FE59F1FCC}"/>
              </a:ext>
            </a:extLst>
          </p:cNvPr>
          <p:cNvSpPr/>
          <p:nvPr/>
        </p:nvSpPr>
        <p:spPr>
          <a:xfrm>
            <a:off x="6210300" y="5502810"/>
            <a:ext cx="1405605" cy="929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D250A22-2881-4FC7-B212-210F54C732FE}"/>
                  </a:ext>
                </a:extLst>
              </p:cNvPr>
              <p:cNvSpPr txBox="1"/>
              <p:nvPr/>
            </p:nvSpPr>
            <p:spPr>
              <a:xfrm>
                <a:off x="4288945" y="4592672"/>
                <a:ext cx="48927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000" dirty="0"/>
                  <a:t>每個項的 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en-US" altLang="zh-TW" sz="2000" dirty="0"/>
                  <a:t> </a:t>
                </a:r>
                <a:r>
                  <a:rPr kumimoji="1" lang="zh-TW" altLang="en-US" sz="2000" dirty="0"/>
                  <a:t>都不同，進而能得出不同</a:t>
                </a:r>
                <a:r>
                  <a:rPr kumimoji="1"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en-US" altLang="zh-TW" sz="2000" dirty="0"/>
                  <a:t> </a:t>
                </a:r>
                <a:r>
                  <a:rPr kumimoji="1" lang="zh-TW" altLang="en-US" sz="2000" dirty="0"/>
                  <a:t>，最終每個項的</a:t>
                </a:r>
                <a:r>
                  <a:rPr kumimoji="1" lang="en-US" altLang="zh-TW" sz="2000" dirty="0"/>
                  <a:t> </a:t>
                </a:r>
                <a:r>
                  <a:rPr kumimoji="1" lang="en-US" altLang="zh-TW" sz="2000" dirty="0">
                    <a:solidFill>
                      <a:srgbClr val="FF0000"/>
                    </a:solidFill>
                  </a:rPr>
                  <a:t>learning rate </a:t>
                </a:r>
                <a:r>
                  <a:rPr kumimoji="1" lang="zh-TW" altLang="en-US" sz="2000" dirty="0"/>
                  <a:t>都不同</a:t>
                </a: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D250A22-2881-4FC7-B212-210F54C73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945" y="4592672"/>
                <a:ext cx="4892714" cy="707886"/>
              </a:xfrm>
              <a:prstGeom prst="rect">
                <a:avLst/>
              </a:prstGeom>
              <a:blipFill>
                <a:blip r:embed="rId5"/>
                <a:stretch>
                  <a:fillRect l="-1295" t="-3509" b="-14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DBA96D1-44F5-B3AA-1AE1-439060B95A97}"/>
              </a:ext>
            </a:extLst>
          </p:cNvPr>
          <p:cNvCxnSpPr>
            <a:cxnSpLocks/>
          </p:cNvCxnSpPr>
          <p:nvPr/>
        </p:nvCxnSpPr>
        <p:spPr>
          <a:xfrm flipV="1">
            <a:off x="5473700" y="3984953"/>
            <a:ext cx="88900" cy="4219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7BDF57FF-DA88-2B39-7F1C-2099D8A1C3B6}"/>
              </a:ext>
            </a:extLst>
          </p:cNvPr>
          <p:cNvCxnSpPr>
            <a:cxnSpLocks/>
          </p:cNvCxnSpPr>
          <p:nvPr/>
        </p:nvCxnSpPr>
        <p:spPr>
          <a:xfrm flipV="1">
            <a:off x="6735302" y="3984953"/>
            <a:ext cx="0" cy="4219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3B6B8636-D51D-C70E-0D22-0581B15263B8}"/>
              </a:ext>
            </a:extLst>
          </p:cNvPr>
          <p:cNvCxnSpPr>
            <a:cxnSpLocks/>
          </p:cNvCxnSpPr>
          <p:nvPr/>
        </p:nvCxnSpPr>
        <p:spPr>
          <a:xfrm flipH="1" flipV="1">
            <a:off x="7764443" y="3984953"/>
            <a:ext cx="88900" cy="4219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9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73BDD0-737A-6ED8-D17D-8E6ACB8D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Gradient Descent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梯度下降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2B12FD-9100-0621-0A83-D77C3849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57572DC-0AC0-89D6-1E90-F66857FFC6A2}"/>
                  </a:ext>
                </a:extLst>
              </p:cNvPr>
              <p:cNvSpPr txBox="1"/>
              <p:nvPr/>
            </p:nvSpPr>
            <p:spPr>
              <a:xfrm>
                <a:off x="5463926" y="3202056"/>
                <a:ext cx="30142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57572DC-0AC0-89D6-1E90-F66857FFC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926" y="3202056"/>
                <a:ext cx="301428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68EE68-5436-5F86-AFFE-332F75A9FB59}"/>
                  </a:ext>
                </a:extLst>
              </p:cNvPr>
              <p:cNvSpPr txBox="1"/>
              <p:nvPr/>
            </p:nvSpPr>
            <p:spPr>
              <a:xfrm>
                <a:off x="751465" y="2070911"/>
                <a:ext cx="100148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/>
                  <a:t>Assume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400" dirty="0"/>
                  <a:t> is a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trainable </a:t>
                </a:r>
                <a:r>
                  <a:rPr kumimoji="1" lang="en-US" altLang="zh-TW" sz="2400" dirty="0"/>
                  <a:t>parameter (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weight</a:t>
                </a:r>
                <a:r>
                  <a:rPr kumimoji="1" lang="en-US" altLang="zh-TW" sz="2400" dirty="0"/>
                  <a:t>),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2400" dirty="0"/>
                  <a:t>is a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differentiable</a:t>
                </a:r>
                <a:r>
                  <a:rPr kumimoji="1" lang="en-US" altLang="zh-TW" sz="2400" dirty="0"/>
                  <a:t> function: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68EE68-5436-5F86-AFFE-332F75A9F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5" y="2070911"/>
                <a:ext cx="10014858" cy="461665"/>
              </a:xfrm>
              <a:prstGeom prst="rect">
                <a:avLst/>
              </a:prstGeom>
              <a:blipFill>
                <a:blip r:embed="rId3"/>
                <a:stretch>
                  <a:fillRect l="-1014" t="-10811" r="-380" b="-270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6744E273-304D-0B83-04F9-37D95E0B20B1}"/>
              </a:ext>
            </a:extLst>
          </p:cNvPr>
          <p:cNvSpPr txBox="1"/>
          <p:nvPr/>
        </p:nvSpPr>
        <p:spPr>
          <a:xfrm>
            <a:off x="2644879" y="3232833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Gradient descent: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312C323-DFC7-4845-37F0-D8F0A266058F}"/>
                  </a:ext>
                </a:extLst>
              </p:cNvPr>
              <p:cNvSpPr txBox="1"/>
              <p:nvPr/>
            </p:nvSpPr>
            <p:spPr>
              <a:xfrm>
                <a:off x="751465" y="4744163"/>
                <a:ext cx="9672695" cy="1132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400" smtClean="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400" dirty="0"/>
                  <a:t> is the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learning rate</a:t>
                </a:r>
                <a:r>
                  <a:rPr lang="en-US" altLang="zh-TW" sz="2400" dirty="0"/>
                  <a:t> (</a:t>
                </a:r>
                <a:r>
                  <a:rPr lang="zh-TW" altLang="en-US" sz="2400" dirty="0"/>
                  <a:t>伊塔</a:t>
                </a:r>
                <a:r>
                  <a:rPr lang="en-US" altLang="zh-TW" sz="2400" dirty="0"/>
                  <a:t>/</a:t>
                </a:r>
                <a:r>
                  <a:rPr lang="zh-TW" altLang="en-US" sz="2400" dirty="0"/>
                  <a:t>欸塔</a:t>
                </a:r>
                <a:r>
                  <a:rPr lang="en-US" altLang="zh-TW" sz="2400" dirty="0"/>
                  <a:t>)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used for gradient descent.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/>
                  <a:t>調整每次更新參數時的</a:t>
                </a:r>
                <a:r>
                  <a:rPr lang="zh-TW" altLang="en-US" sz="2400" b="1" dirty="0"/>
                  <a:t>幅度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312C323-DFC7-4845-37F0-D8F0A266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5" y="4744163"/>
                <a:ext cx="9672695" cy="1132361"/>
              </a:xfrm>
              <a:prstGeom prst="rect">
                <a:avLst/>
              </a:prstGeom>
              <a:blipFill>
                <a:blip r:embed="rId4"/>
                <a:stretch>
                  <a:fillRect l="-919" b="-1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31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6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016AD1-211B-DD68-63B6-9AF3AAE67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Element-wise Multiplication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94E476-1461-D3BD-8B5D-D4FCE9C6C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BB87FDF-8703-BE00-7CE5-5703E0EF0853}"/>
                  </a:ext>
                </a:extLst>
              </p:cNvPr>
              <p:cNvSpPr txBox="1"/>
              <p:nvPr/>
            </p:nvSpPr>
            <p:spPr>
              <a:xfrm>
                <a:off x="653143" y="1744276"/>
                <a:ext cx="307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800" i="1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BB87FDF-8703-BE00-7CE5-5703E0EF0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744276"/>
                <a:ext cx="3079440" cy="523220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3D3F53A3-AC88-C9DA-CED8-D07589AE2B32}"/>
              </a:ext>
            </a:extLst>
          </p:cNvPr>
          <p:cNvSpPr/>
          <p:nvPr/>
        </p:nvSpPr>
        <p:spPr>
          <a:xfrm>
            <a:off x="2549942" y="1807396"/>
            <a:ext cx="1036637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E861BDC-EE14-6738-4AAB-2EC5D5FD0049}"/>
              </a:ext>
            </a:extLst>
          </p:cNvPr>
          <p:cNvSpPr txBox="1"/>
          <p:nvPr/>
        </p:nvSpPr>
        <p:spPr>
          <a:xfrm>
            <a:off x="653143" y="2667814"/>
            <a:ext cx="10918370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在多維度情況</a:t>
            </a:r>
            <a:r>
              <a:rPr kumimoji="1" lang="en-US" altLang="zh-TW" sz="2400" dirty="0"/>
              <a:t> (</a:t>
            </a:r>
            <a:r>
              <a:rPr kumimoji="1" lang="zh-TW" altLang="en-US" sz="2400" dirty="0"/>
              <a:t>有多個變數 </a:t>
            </a:r>
            <a:r>
              <a:rPr kumimoji="1" lang="en-US" altLang="zh-TW" sz="2400" dirty="0"/>
              <a:t>x, Multivariate)</a:t>
            </a:r>
            <a:r>
              <a:rPr kumimoji="1" lang="zh-TW" altLang="en-US" sz="2400" dirty="0"/>
              <a:t>下，梯度是所有偏導數的</a:t>
            </a:r>
            <a:r>
              <a:rPr kumimoji="1" lang="zh-TW" altLang="en-US" sz="2400" dirty="0">
                <a:solidFill>
                  <a:srgbClr val="FF0000"/>
                </a:solidFill>
              </a:rPr>
              <a:t>向量</a:t>
            </a:r>
            <a:r>
              <a:rPr kumimoji="1" lang="zh-TW" altLang="en-US" sz="2400" dirty="0"/>
              <a:t>：</a:t>
            </a:r>
            <a:endParaRPr kumimoji="1"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588E2477-BB6D-961A-66DF-35E97862608D}"/>
                  </a:ext>
                </a:extLst>
              </p:cNvPr>
              <p:cNvSpPr txBox="1"/>
              <p:nvPr/>
            </p:nvSpPr>
            <p:spPr>
              <a:xfrm>
                <a:off x="3233316" y="3627649"/>
                <a:ext cx="5725368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TW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…,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TW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588E2477-BB6D-961A-66DF-35E97862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316" y="3627649"/>
                <a:ext cx="5725368" cy="984372"/>
              </a:xfrm>
              <a:prstGeom prst="rect">
                <a:avLst/>
              </a:prstGeom>
              <a:blipFill>
                <a:blip r:embed="rId3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27FFDE3-8667-996E-AF66-B1317A3DE073}"/>
              </a:ext>
            </a:extLst>
          </p:cNvPr>
          <p:cNvCxnSpPr>
            <a:cxnSpLocks/>
          </p:cNvCxnSpPr>
          <p:nvPr/>
        </p:nvCxnSpPr>
        <p:spPr>
          <a:xfrm flipV="1">
            <a:off x="5642382" y="4535369"/>
            <a:ext cx="88900" cy="4219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61C13500-71CD-0313-2218-86A8060BFDBD}"/>
              </a:ext>
            </a:extLst>
          </p:cNvPr>
          <p:cNvCxnSpPr>
            <a:cxnSpLocks/>
          </p:cNvCxnSpPr>
          <p:nvPr/>
        </p:nvCxnSpPr>
        <p:spPr>
          <a:xfrm flipV="1">
            <a:off x="6735302" y="4535369"/>
            <a:ext cx="0" cy="4219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9FF2D3B9-C291-2B37-FD21-AF1F710D7B79}"/>
              </a:ext>
            </a:extLst>
          </p:cNvPr>
          <p:cNvCxnSpPr>
            <a:cxnSpLocks/>
          </p:cNvCxnSpPr>
          <p:nvPr/>
        </p:nvCxnSpPr>
        <p:spPr>
          <a:xfrm flipH="1" flipV="1">
            <a:off x="7578005" y="4535369"/>
            <a:ext cx="88900" cy="4219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CB5E81B9-17C5-0D87-9229-5FA7B2830031}"/>
                  </a:ext>
                </a:extLst>
              </p:cNvPr>
              <p:cNvSpPr txBox="1"/>
              <p:nvPr/>
            </p:nvSpPr>
            <p:spPr>
              <a:xfrm>
                <a:off x="3940001" y="1838173"/>
                <a:ext cx="2612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2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i="1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CB5E81B9-17C5-0D87-9229-5FA7B283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001" y="1838173"/>
                <a:ext cx="2612572" cy="461665"/>
              </a:xfrm>
              <a:prstGeom prst="rect">
                <a:avLst/>
              </a:prstGeom>
              <a:blipFill>
                <a:blip r:embed="rId4"/>
                <a:stretch>
                  <a:fillRect l="-3883" t="-10811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96BE365F-BA04-2B72-BA31-15DA8F4CE006}"/>
                  </a:ext>
                </a:extLst>
              </p:cNvPr>
              <p:cNvSpPr txBox="1"/>
              <p:nvPr/>
            </p:nvSpPr>
            <p:spPr>
              <a:xfrm>
                <a:off x="3671606" y="5211007"/>
                <a:ext cx="6127392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TW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zh-TW" sz="2800" b="0" i="1" baseline="300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…,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TW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num>
                                      <m:den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zh-TW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8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lang="en-US" altLang="zh-TW" sz="2800" b="0" i="1" baseline="300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96BE365F-BA04-2B72-BA31-15DA8F4CE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606" y="5211007"/>
                <a:ext cx="6127392" cy="984372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35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E5153E-2B2F-C776-4168-4C82B45C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 </a:t>
            </a:r>
            <a:r>
              <a:rPr kumimoji="1" lang="en" altLang="zh-TW" dirty="0" err="1">
                <a:ea typeface="Microsoft JhengHei" panose="020B0604030504040204" pitchFamily="34" charset="-120"/>
                <a:cs typeface="Calibri" panose="020F0502020204030204" pitchFamily="34" charset="0"/>
              </a:rPr>
              <a:t>Adagrad</a:t>
            </a:r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 的觀察與思考</a:t>
            </a:r>
            <a:endParaRPr kumimoji="1" lang="zh-TW" altLang="en-US" dirty="0"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E0166F-0BBB-4AF3-E167-E7E7C3928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363415-BF91-3388-15DC-4143111CD4F5}"/>
              </a:ext>
            </a:extLst>
          </p:cNvPr>
          <p:cNvSpPr txBox="1"/>
          <p:nvPr/>
        </p:nvSpPr>
        <p:spPr>
          <a:xfrm>
            <a:off x="653143" y="1996403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/>
              <a:t>Adagrad</a:t>
            </a:r>
            <a:r>
              <a:rPr kumimoji="1" lang="en-US" altLang="zh-TW" sz="2400" dirty="0"/>
              <a:t>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C85E39A-67EA-12EC-EAEF-6AA40A3EF2E5}"/>
                  </a:ext>
                </a:extLst>
              </p:cNvPr>
              <p:cNvSpPr txBox="1"/>
              <p:nvPr/>
            </p:nvSpPr>
            <p:spPr>
              <a:xfrm>
                <a:off x="3472190" y="2764250"/>
                <a:ext cx="4493460" cy="929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η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C85E39A-67EA-12EC-EAEF-6AA40A3EF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90" y="2764250"/>
                <a:ext cx="4493460" cy="929229"/>
              </a:xfrm>
              <a:prstGeom prst="rect">
                <a:avLst/>
              </a:prstGeom>
              <a:blipFill>
                <a:blip r:embed="rId3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1F8FBC5-5363-3EDC-D973-45AE1DE54999}"/>
                  </a:ext>
                </a:extLst>
              </p:cNvPr>
              <p:cNvSpPr txBox="1"/>
              <p:nvPr/>
            </p:nvSpPr>
            <p:spPr>
              <a:xfrm>
                <a:off x="8464477" y="2030915"/>
                <a:ext cx="2612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2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i="1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1F8FBC5-5363-3EDC-D973-45AE1DE54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477" y="2030915"/>
                <a:ext cx="2612572" cy="461665"/>
              </a:xfrm>
              <a:prstGeom prst="rect">
                <a:avLst/>
              </a:prstGeom>
              <a:blipFill>
                <a:blip r:embed="rId4"/>
                <a:stretch>
                  <a:fillRect l="-3382" t="-7895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414679D-DEC4-7FBE-B8B0-16CEF27664E6}"/>
                  </a:ext>
                </a:extLst>
              </p:cNvPr>
              <p:cNvSpPr txBox="1"/>
              <p:nvPr/>
            </p:nvSpPr>
            <p:spPr>
              <a:xfrm>
                <a:off x="653143" y="4978296"/>
                <a:ext cx="9075057" cy="1132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ea typeface="Microsoft JhengHei" panose="020B0604030504040204" pitchFamily="34" charset="-120"/>
                  </a:rPr>
                  <a:t>缺點：</a:t>
                </a:r>
                <a:r>
                  <a:rPr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Learning rate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或許會</a:t>
                </a:r>
                <a:r>
                  <a:rPr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下降太快 </a:t>
                </a:r>
                <a:r>
                  <a:rPr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(</a:t>
                </a:r>
                <a:r>
                  <a:rPr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因為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持續累積平方和</a:t>
                </a:r>
                <a:r>
                  <a:rPr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ea typeface="Microsoft JhengHei" panose="020B0604030504040204" pitchFamily="34" charset="-120"/>
                  </a:rPr>
                  <a:t>不適用於許多深度學習模型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(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實驗角度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)</a:t>
                </a: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414679D-DEC4-7FBE-B8B0-16CEF2766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4978296"/>
                <a:ext cx="9075057" cy="1132361"/>
              </a:xfrm>
              <a:prstGeom prst="rect">
                <a:avLst/>
              </a:prstGeom>
              <a:blipFill>
                <a:blip r:embed="rId5"/>
                <a:stretch>
                  <a:fillRect l="-838" b="-134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CA20D38-E783-6EE2-7C54-7831B7444F37}"/>
              </a:ext>
            </a:extLst>
          </p:cNvPr>
          <p:cNvCxnSpPr/>
          <p:nvPr/>
        </p:nvCxnSpPr>
        <p:spPr>
          <a:xfrm>
            <a:off x="5812147" y="3674884"/>
            <a:ext cx="7740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AF06346-9896-B8C1-7C0A-199F0A2DBE2B}"/>
                  </a:ext>
                </a:extLst>
              </p:cNvPr>
              <p:cNvSpPr txBox="1"/>
              <p:nvPr/>
            </p:nvSpPr>
            <p:spPr>
              <a:xfrm>
                <a:off x="3472190" y="1961039"/>
                <a:ext cx="307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800" i="1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AF06346-9896-B8C1-7C0A-199F0A2DB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90" y="1961039"/>
                <a:ext cx="3079440" cy="523220"/>
              </a:xfrm>
              <a:prstGeom prst="rect">
                <a:avLst/>
              </a:prstGeom>
              <a:blipFill>
                <a:blip r:embed="rId6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F32AD849-DBD0-5C53-BF09-4AC905024F95}"/>
              </a:ext>
            </a:extLst>
          </p:cNvPr>
          <p:cNvSpPr txBox="1"/>
          <p:nvPr/>
        </p:nvSpPr>
        <p:spPr>
          <a:xfrm>
            <a:off x="653143" y="4399933"/>
            <a:ext cx="10177615" cy="578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特性：梯度大的學習率自動調小一點；梯度小的學習率自動調大一點</a:t>
            </a:r>
            <a:endParaRPr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563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717F9-3266-2770-87A3-408D6BDE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RMSProp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E4587C-1210-C498-5147-242C6BEC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FC78280-A852-82B2-BB9E-5A2A6C37B7AA}"/>
                  </a:ext>
                </a:extLst>
              </p:cNvPr>
              <p:cNvSpPr txBox="1"/>
              <p:nvPr/>
            </p:nvSpPr>
            <p:spPr>
              <a:xfrm>
                <a:off x="636815" y="1935788"/>
                <a:ext cx="10918370" cy="2066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 err="1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RMSProp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(Root Mean Square Propagation) 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是 </a:t>
                </a:r>
                <a:r>
                  <a:rPr kumimoji="1" lang="en-US" altLang="zh-TW" sz="2400" dirty="0" err="1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Adagrad</a:t>
                </a:r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的改版，</a:t>
                </a:r>
                <a:r>
                  <a:rPr kumimoji="1" lang="zh-TW" altLang="en-US" sz="24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為了避免</a:t>
                </a:r>
                <a:r>
                  <a:rPr kumimoji="1" lang="en-US" altLang="zh-TW" sz="24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en-US" altLang="zh-TW" sz="24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4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很快就變很大，使得學習率很快就變得很低</a:t>
                </a:r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(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此時神經網路會很難更新</a:t>
                </a:r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)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" altLang="zh-TW" sz="2000" dirty="0"/>
                  <a:t>Hinton, Geoffrey, Nitish Srivastava, and Kevin Swersky. "Neural networks for machine learning lecture 6a overview of mini-batch gradient descent." Cited on 14.8 (2012): 2.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FC78280-A852-82B2-BB9E-5A2A6C37B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5" y="1935788"/>
                <a:ext cx="10918370" cy="2066591"/>
              </a:xfrm>
              <a:prstGeom prst="rect">
                <a:avLst/>
              </a:prstGeom>
              <a:blipFill>
                <a:blip r:embed="rId3"/>
                <a:stretch>
                  <a:fillRect l="-696" r="-116" b="-42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58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F20F9-90F3-7DC5-A051-8258EDE50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6A0AA6-A07B-4DDC-934A-A3DC43C9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RMSProp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CF7B12-9524-71D0-0B61-590825A2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10A468C-8D7B-8493-F8D5-8A157BB0B0EA}"/>
              </a:ext>
            </a:extLst>
          </p:cNvPr>
          <p:cNvSpPr txBox="1"/>
          <p:nvPr/>
        </p:nvSpPr>
        <p:spPr>
          <a:xfrm>
            <a:off x="653143" y="1983983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 err="1"/>
              <a:t>Adagrad</a:t>
            </a:r>
            <a:r>
              <a:rPr kumimoji="1" lang="en-US" altLang="zh-TW" sz="2400" b="1" dirty="0"/>
              <a:t>:</a:t>
            </a:r>
            <a:endParaRPr kumimoji="1" lang="zh-TW" altLang="en-US" sz="2400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677C5C4-77B6-04FE-12C4-7C7FD74E63E2}"/>
              </a:ext>
            </a:extLst>
          </p:cNvPr>
          <p:cNvSpPr txBox="1"/>
          <p:nvPr/>
        </p:nvSpPr>
        <p:spPr>
          <a:xfrm>
            <a:off x="3763146" y="1953205"/>
            <a:ext cx="506263" cy="54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47AE9573-89A1-A4BC-F5C7-003AD5EB908B}"/>
                  </a:ext>
                </a:extLst>
              </p:cNvPr>
              <p:cNvSpPr txBox="1"/>
              <p:nvPr/>
            </p:nvSpPr>
            <p:spPr>
              <a:xfrm>
                <a:off x="3000848" y="2751830"/>
                <a:ext cx="4493459" cy="929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η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2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zh-TW" altLang="zh-TW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47AE9573-89A1-A4BC-F5C7-003AD5EB9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848" y="2751830"/>
                <a:ext cx="4493459" cy="929229"/>
              </a:xfrm>
              <a:prstGeom prst="rect">
                <a:avLst/>
              </a:prstGeom>
              <a:blipFill>
                <a:blip r:embed="rId3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B28F980-9092-5844-3931-52205FC227DD}"/>
                  </a:ext>
                </a:extLst>
              </p:cNvPr>
              <p:cNvSpPr txBox="1"/>
              <p:nvPr/>
            </p:nvSpPr>
            <p:spPr>
              <a:xfrm>
                <a:off x="7540487" y="4966627"/>
                <a:ext cx="3728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TW" altLang="en-US" dirty="0">
                    <a:ea typeface="Microsoft JhengHei" panose="020B0604030504040204" pitchFamily="34" charset="-120"/>
                  </a:rPr>
                  <a:t> 為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 decay rate (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常設為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 0.9)</a:t>
                </a:r>
                <a:endParaRPr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B28F980-9092-5844-3931-52205FC22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487" y="4966627"/>
                <a:ext cx="3728480" cy="369332"/>
              </a:xfrm>
              <a:prstGeom prst="rect">
                <a:avLst/>
              </a:prstGeom>
              <a:blipFill>
                <a:blip r:embed="rId4"/>
                <a:stretch>
                  <a:fillRect t="-13333" r="-1356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4CAC286C-19C0-9830-DFF8-4BB2BE59717C}"/>
              </a:ext>
            </a:extLst>
          </p:cNvPr>
          <p:cNvSpPr txBox="1"/>
          <p:nvPr/>
        </p:nvSpPr>
        <p:spPr>
          <a:xfrm>
            <a:off x="653143" y="4874294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 err="1"/>
              <a:t>RMSProp</a:t>
            </a:r>
            <a:r>
              <a:rPr kumimoji="1" lang="en-US" altLang="zh-TW" sz="2400" b="1" dirty="0"/>
              <a:t>:</a:t>
            </a:r>
            <a:endParaRPr kumimoji="1"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B8991D8F-4339-3ED4-592F-D20F1D80FF91}"/>
                  </a:ext>
                </a:extLst>
              </p:cNvPr>
              <p:cNvSpPr txBox="1"/>
              <p:nvPr/>
            </p:nvSpPr>
            <p:spPr>
              <a:xfrm>
                <a:off x="2963123" y="4843516"/>
                <a:ext cx="43121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800" i="1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56FB644-0A09-90BC-4F9F-950F515A5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123" y="4843516"/>
                <a:ext cx="4312148" cy="523220"/>
              </a:xfrm>
              <a:prstGeom prst="rect">
                <a:avLst/>
              </a:prstGeom>
              <a:blipFill>
                <a:blip r:embed="rId6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93C4013-1957-B709-8261-64956BEAF158}"/>
                  </a:ext>
                </a:extLst>
              </p:cNvPr>
              <p:cNvSpPr txBox="1"/>
              <p:nvPr/>
            </p:nvSpPr>
            <p:spPr>
              <a:xfrm>
                <a:off x="3000849" y="5562366"/>
                <a:ext cx="4493458" cy="1010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TW" altLang="zh-TW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l-GR" altLang="zh-TW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altLang="en-US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93C4013-1957-B709-8261-64956BEAF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849" y="5562366"/>
                <a:ext cx="4493458" cy="10109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37E6F8B-6A1B-D093-F69A-A509999E3807}"/>
                  </a:ext>
                </a:extLst>
              </p:cNvPr>
              <p:cNvSpPr txBox="1"/>
              <p:nvPr/>
            </p:nvSpPr>
            <p:spPr>
              <a:xfrm>
                <a:off x="8656395" y="2042824"/>
                <a:ext cx="26125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37E6F8B-6A1B-D093-F69A-A509999E3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395" y="2042824"/>
                <a:ext cx="2612572" cy="369332"/>
              </a:xfrm>
              <a:prstGeom prst="rect">
                <a:avLst/>
              </a:prstGeom>
              <a:blipFill>
                <a:blip r:embed="rId8"/>
                <a:stretch>
                  <a:fillRect t="-6452" b="-193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C61FF97-33DA-65B7-A14B-5A79D5A5AC8A}"/>
                  </a:ext>
                </a:extLst>
              </p:cNvPr>
              <p:cNvSpPr txBox="1"/>
              <p:nvPr/>
            </p:nvSpPr>
            <p:spPr>
              <a:xfrm>
                <a:off x="3000848" y="1965880"/>
                <a:ext cx="307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800" i="1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C61FF97-33DA-65B7-A14B-5A79D5A5A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848" y="1965880"/>
                <a:ext cx="3079440" cy="523220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3F9414A6-3E13-F7E4-07D1-895254779055}"/>
              </a:ext>
            </a:extLst>
          </p:cNvPr>
          <p:cNvSpPr txBox="1"/>
          <p:nvPr/>
        </p:nvSpPr>
        <p:spPr>
          <a:xfrm>
            <a:off x="7377344" y="549630"/>
            <a:ext cx="419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" altLang="zh-TW" sz="1200" dirty="0"/>
              <a:t>Hinton, Geoffrey, Nitish Srivastava, and Kevin Swersky. "Neural networks for machine learning lecture 6a overview of mini-batch gradient descent." Cited on 14.8 (2012): 2.</a:t>
            </a:r>
            <a:endParaRPr kumimoji="1"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2663575-2761-E1D0-4F63-1977AEB8446F}"/>
                  </a:ext>
                </a:extLst>
              </p:cNvPr>
              <p:cNvSpPr txBox="1"/>
              <p:nvPr/>
            </p:nvSpPr>
            <p:spPr>
              <a:xfrm>
                <a:off x="7426661" y="5859341"/>
                <a:ext cx="384230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TW" sz="1600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1600" dirty="0">
                    <a:ea typeface="Microsoft JhengHei" panose="020B0604030504040204" pitchFamily="34" charset="-120"/>
                  </a:rPr>
                  <a:t>是一個很小的數字，讓分母不要為</a:t>
                </a:r>
                <a:r>
                  <a:rPr lang="en-US" altLang="zh-TW" sz="1600" dirty="0">
                    <a:ea typeface="Microsoft JhengHei" panose="020B0604030504040204" pitchFamily="34" charset="-120"/>
                  </a:rPr>
                  <a:t>0</a:t>
                </a:r>
                <a:endParaRPr lang="zh-TW" altLang="en-US" sz="16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2663575-2761-E1D0-4F63-1977AEB84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661" y="5859341"/>
                <a:ext cx="3842306" cy="338554"/>
              </a:xfrm>
              <a:prstGeom prst="rect">
                <a:avLst/>
              </a:prstGeom>
              <a:blipFill>
                <a:blip r:embed="rId10"/>
                <a:stretch>
                  <a:fillRect t="-7143" r="-658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281B38B-A3D6-B6FB-3963-095221C73F1A}"/>
                  </a:ext>
                </a:extLst>
              </p:cNvPr>
              <p:cNvSpPr txBox="1"/>
              <p:nvPr/>
            </p:nvSpPr>
            <p:spPr>
              <a:xfrm>
                <a:off x="2804567" y="4335604"/>
                <a:ext cx="79285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TW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Running average 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(moving average)</a:t>
                </a:r>
                <a:r>
                  <a:rPr lang="zh-TW" altLang="en-US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，依照比例抑制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TW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⊙</m:t>
                    </m:r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所造成</a:t>
                </a:r>
                <a:r>
                  <a:rPr lang="en-US" altLang="zh-TW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的增長</a:t>
                </a: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281B38B-A3D6-B6FB-3963-095221C73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567" y="4335604"/>
                <a:ext cx="7928535" cy="369332"/>
              </a:xfrm>
              <a:prstGeom prst="rect">
                <a:avLst/>
              </a:prstGeom>
              <a:blipFill>
                <a:blip r:embed="rId11"/>
                <a:stretch>
                  <a:fillRect t="-10000" r="-639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BAD4DA79-9783-F631-C719-4058AE3138A4}"/>
              </a:ext>
            </a:extLst>
          </p:cNvPr>
          <p:cNvCxnSpPr>
            <a:cxnSpLocks/>
          </p:cNvCxnSpPr>
          <p:nvPr/>
        </p:nvCxnSpPr>
        <p:spPr>
          <a:xfrm>
            <a:off x="3920114" y="4757139"/>
            <a:ext cx="0" cy="2094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EA85348C-B564-B43D-BBDC-5B3447EB9B49}"/>
              </a:ext>
            </a:extLst>
          </p:cNvPr>
          <p:cNvCxnSpPr>
            <a:cxnSpLocks/>
          </p:cNvCxnSpPr>
          <p:nvPr/>
        </p:nvCxnSpPr>
        <p:spPr>
          <a:xfrm>
            <a:off x="5626106" y="4757139"/>
            <a:ext cx="0" cy="2094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87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6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B31BEB-AA35-99AB-AD32-A4612C4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Adam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68A8EA-FC84-EE22-BC36-DB7FCE4B5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8416527-037B-6EE2-66D8-3CC64DBAE34B}"/>
              </a:ext>
            </a:extLst>
          </p:cNvPr>
          <p:cNvSpPr txBox="1"/>
          <p:nvPr/>
        </p:nvSpPr>
        <p:spPr>
          <a:xfrm>
            <a:off x="636815" y="1634131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Adam: adaptive moment estimation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結合了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Adagrad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 </a:t>
            </a:r>
            <a:r>
              <a:rPr kumimoji="1"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RMSProp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的概念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A1E40E4-52D9-EC9D-8E28-4F97B88F70BA}"/>
              </a:ext>
            </a:extLst>
          </p:cNvPr>
          <p:cNvSpPr txBox="1"/>
          <p:nvPr/>
        </p:nvSpPr>
        <p:spPr>
          <a:xfrm>
            <a:off x="2879749" y="6123172"/>
            <a:ext cx="6432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600" dirty="0" err="1"/>
              <a:t>Kingma</a:t>
            </a:r>
            <a:r>
              <a:rPr lang="en" altLang="zh-TW" sz="1600" dirty="0"/>
              <a:t>, </a:t>
            </a:r>
            <a:r>
              <a:rPr lang="en" altLang="zh-TW" sz="1600" dirty="0" err="1"/>
              <a:t>Diederik</a:t>
            </a:r>
            <a:r>
              <a:rPr lang="en" altLang="zh-TW" sz="1600" dirty="0"/>
              <a:t> P., and Jimmy Ba. "Adam: A method for stochastic optimization." ICLR</a:t>
            </a:r>
            <a:r>
              <a:rPr lang="en" altLang="zh-TW" sz="1600" i="1" dirty="0"/>
              <a:t> </a:t>
            </a:r>
            <a:r>
              <a:rPr lang="en" altLang="zh-TW" sz="1600" dirty="0"/>
              <a:t>2015. </a:t>
            </a:r>
            <a:r>
              <a:rPr kumimoji="1" lang="en" altLang="zh-TW" sz="1600" dirty="0"/>
              <a:t>https://</a:t>
            </a:r>
            <a:r>
              <a:rPr kumimoji="1" lang="en" altLang="zh-TW" sz="1600" dirty="0" err="1"/>
              <a:t>arxiv.org</a:t>
            </a:r>
            <a:r>
              <a:rPr kumimoji="1" lang="en" altLang="zh-TW" sz="1600" dirty="0"/>
              <a:t>/abs/1412.6980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04135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ED1DB-CC02-E17E-7495-7A3DA3C95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Adam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02EA67-8708-3360-B025-7C2AEA43F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F9A021-E052-17D1-B752-7344064BA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26433"/>
            <a:ext cx="7772400" cy="486454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C47B8B5-0BA7-A571-B52C-B86FA0959BE0}"/>
              </a:ext>
            </a:extLst>
          </p:cNvPr>
          <p:cNvSpPr txBox="1"/>
          <p:nvPr/>
        </p:nvSpPr>
        <p:spPr>
          <a:xfrm>
            <a:off x="5617029" y="3573780"/>
            <a:ext cx="1706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</a:t>
            </a:r>
            <a:r>
              <a:rPr kumimoji="1" lang="en-US" altLang="zh-TW" sz="1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omentum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2351C67-7210-F3A2-D025-55117520F337}"/>
              </a:ext>
            </a:extLst>
          </p:cNvPr>
          <p:cNvSpPr txBox="1"/>
          <p:nvPr/>
        </p:nvSpPr>
        <p:spPr>
          <a:xfrm>
            <a:off x="5617028" y="3799131"/>
            <a:ext cx="2316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accent6"/>
                </a:solidFill>
              </a:rPr>
              <a:t>Adagrad</a:t>
            </a:r>
            <a:r>
              <a:rPr lang="en-US" altLang="zh-TW" dirty="0">
                <a:solidFill>
                  <a:schemeClr val="accent6"/>
                </a:solidFill>
              </a:rPr>
              <a:t>, </a:t>
            </a:r>
            <a:r>
              <a:rPr lang="en-US" altLang="zh-TW" dirty="0" err="1">
                <a:solidFill>
                  <a:schemeClr val="accent6"/>
                </a:solidFill>
              </a:rPr>
              <a:t>RMSProp</a:t>
            </a:r>
            <a:r>
              <a:rPr lang="en-US" altLang="zh-TW" dirty="0">
                <a:solidFill>
                  <a:schemeClr val="accent6"/>
                </a:solidFill>
              </a:rPr>
              <a:t> 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EE9FE2C-7397-4871-7C49-E5FA2F89F916}"/>
              </a:ext>
            </a:extLst>
          </p:cNvPr>
          <p:cNvCxnSpPr/>
          <p:nvPr/>
        </p:nvCxnSpPr>
        <p:spPr>
          <a:xfrm>
            <a:off x="3065418" y="4067413"/>
            <a:ext cx="231648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E433C28-86F2-B072-015A-C3ED38813893}"/>
              </a:ext>
            </a:extLst>
          </p:cNvPr>
          <p:cNvCxnSpPr/>
          <p:nvPr/>
        </p:nvCxnSpPr>
        <p:spPr>
          <a:xfrm>
            <a:off x="3122021" y="3841792"/>
            <a:ext cx="23164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6E266E4D-DD1C-AABB-6D33-8F631AFEE5EC}"/>
              </a:ext>
            </a:extLst>
          </p:cNvPr>
          <p:cNvCxnSpPr>
            <a:cxnSpLocks/>
          </p:cNvCxnSpPr>
          <p:nvPr/>
        </p:nvCxnSpPr>
        <p:spPr>
          <a:xfrm>
            <a:off x="4288970" y="6031196"/>
            <a:ext cx="77071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894A8B5B-F457-060F-C9D9-CCECE1CDB373}"/>
              </a:ext>
            </a:extLst>
          </p:cNvPr>
          <p:cNvSpPr txBox="1"/>
          <p:nvPr/>
        </p:nvSpPr>
        <p:spPr>
          <a:xfrm>
            <a:off x="3966711" y="2712064"/>
            <a:ext cx="1706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Learning rate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5F7705-9325-E6CD-0AB7-8B10E9C86D2D}"/>
              </a:ext>
            </a:extLst>
          </p:cNvPr>
          <p:cNvSpPr/>
          <p:nvPr/>
        </p:nvSpPr>
        <p:spPr>
          <a:xfrm>
            <a:off x="2535809" y="5354117"/>
            <a:ext cx="5872899" cy="703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387B059-C7EA-2B02-3829-0E99632A6E54}"/>
              </a:ext>
            </a:extLst>
          </p:cNvPr>
          <p:cNvSpPr txBox="1"/>
          <p:nvPr/>
        </p:nvSpPr>
        <p:spPr>
          <a:xfrm>
            <a:off x="6809173" y="687744"/>
            <a:ext cx="4762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Kingma</a:t>
            </a:r>
            <a:r>
              <a:rPr lang="en" altLang="zh-TW" sz="1200" dirty="0"/>
              <a:t>, </a:t>
            </a:r>
            <a:r>
              <a:rPr lang="en" altLang="zh-TW" sz="1200" dirty="0" err="1"/>
              <a:t>Diederik</a:t>
            </a:r>
            <a:r>
              <a:rPr lang="en" altLang="zh-TW" sz="1200" dirty="0"/>
              <a:t> P., and Jimmy Ba. "Adam: A method for stochastic optimization." ICLR</a:t>
            </a:r>
            <a:r>
              <a:rPr lang="en" altLang="zh-TW" sz="1200" i="1" dirty="0"/>
              <a:t> </a:t>
            </a:r>
            <a:r>
              <a:rPr lang="en" altLang="zh-TW" sz="1200" dirty="0"/>
              <a:t>2015. </a:t>
            </a:r>
            <a:r>
              <a:rPr kumimoji="1" lang="en" altLang="zh-TW" sz="1200" dirty="0"/>
              <a:t>https://</a:t>
            </a:r>
            <a:r>
              <a:rPr kumimoji="1" lang="en" altLang="zh-TW" sz="1200" dirty="0" err="1"/>
              <a:t>arxiv.org</a:t>
            </a:r>
            <a:r>
              <a:rPr kumimoji="1" lang="en" altLang="zh-TW" sz="1200" dirty="0"/>
              <a:t>/abs/1412.6980</a:t>
            </a:r>
            <a:endParaRPr kumimoji="1"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E603E8E-523C-6AEF-72EE-6C1C3EFACE10}"/>
                  </a:ext>
                </a:extLst>
              </p:cNvPr>
              <p:cNvSpPr txBox="1"/>
              <p:nvPr/>
            </p:nvSpPr>
            <p:spPr>
              <a:xfrm>
                <a:off x="8501139" y="3597039"/>
                <a:ext cx="1974036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[Adam]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zh-TW" altLang="en-US" dirty="0"/>
                  <a:t> 記錄梯度</a:t>
                </a:r>
                <a:endParaRPr kumimoji="1"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記錄梯度平方</a:t>
                </a: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E603E8E-523C-6AEF-72EE-6C1C3EFAC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139" y="3597039"/>
                <a:ext cx="1974036" cy="923330"/>
              </a:xfrm>
              <a:prstGeom prst="rect">
                <a:avLst/>
              </a:prstGeom>
              <a:blipFill>
                <a:blip r:embed="rId4"/>
                <a:stretch>
                  <a:fillRect l="-2548" t="-1333" b="-800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01EB24B8-45EE-B53F-8888-254B9FFAEEA4}"/>
              </a:ext>
            </a:extLst>
          </p:cNvPr>
          <p:cNvSpPr txBox="1"/>
          <p:nvPr/>
        </p:nvSpPr>
        <p:spPr>
          <a:xfrm>
            <a:off x="8637291" y="4951674"/>
            <a:ext cx="2689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accent6"/>
                </a:solidFill>
              </a:rPr>
              <a:t>移動平均取自 </a:t>
            </a:r>
            <a:r>
              <a:rPr lang="en-US" altLang="zh-TW" dirty="0" err="1">
                <a:solidFill>
                  <a:schemeClr val="accent6"/>
                </a:solidFill>
              </a:rPr>
              <a:t>RMSProp</a:t>
            </a:r>
            <a:r>
              <a:rPr lang="en-US" altLang="zh-TW" dirty="0">
                <a:solidFill>
                  <a:schemeClr val="accent6"/>
                </a:solidFill>
              </a:rPr>
              <a:t> 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D9D0C143-6859-1D66-55CD-A2A2590E9019}"/>
              </a:ext>
            </a:extLst>
          </p:cNvPr>
          <p:cNvCxnSpPr>
            <a:cxnSpLocks/>
          </p:cNvCxnSpPr>
          <p:nvPr/>
        </p:nvCxnSpPr>
        <p:spPr>
          <a:xfrm>
            <a:off x="3107079" y="5136340"/>
            <a:ext cx="29306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086322A-6C1F-A650-A83B-21B13506B5E0}"/>
              </a:ext>
            </a:extLst>
          </p:cNvPr>
          <p:cNvCxnSpPr>
            <a:cxnSpLocks/>
          </p:cNvCxnSpPr>
          <p:nvPr/>
        </p:nvCxnSpPr>
        <p:spPr>
          <a:xfrm>
            <a:off x="3065418" y="5345288"/>
            <a:ext cx="29306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56FA1F3-E39B-2B0D-36EF-391482595884}"/>
              </a:ext>
            </a:extLst>
          </p:cNvPr>
          <p:cNvCxnSpPr>
            <a:cxnSpLocks/>
          </p:cNvCxnSpPr>
          <p:nvPr/>
        </p:nvCxnSpPr>
        <p:spPr>
          <a:xfrm>
            <a:off x="4022704" y="5345288"/>
            <a:ext cx="651621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8E4216F-5044-6644-B353-30C4A8C70D18}"/>
              </a:ext>
            </a:extLst>
          </p:cNvPr>
          <p:cNvCxnSpPr>
            <a:cxnSpLocks/>
          </p:cNvCxnSpPr>
          <p:nvPr/>
        </p:nvCxnSpPr>
        <p:spPr>
          <a:xfrm>
            <a:off x="4197024" y="5136340"/>
            <a:ext cx="651621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B98D567-7F8F-FC1E-15EC-D25FF0F3578E}"/>
              </a:ext>
            </a:extLst>
          </p:cNvPr>
          <p:cNvSpPr txBox="1"/>
          <p:nvPr/>
        </p:nvSpPr>
        <p:spPr>
          <a:xfrm>
            <a:off x="6691797" y="5705632"/>
            <a:ext cx="1241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accent6"/>
                </a:solidFill>
              </a:rPr>
              <a:t>Adagrad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859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20EDD0-3E6C-458D-630F-98E6D246F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訓練初期的問題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2EDA70-3FA9-A5B3-1173-070B3EED2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271660B-BA85-092C-46A2-D9AED93B4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1" t="76910" r="20487" b="10337"/>
          <a:stretch/>
        </p:blipFill>
        <p:spPr>
          <a:xfrm>
            <a:off x="1460818" y="3083745"/>
            <a:ext cx="8117402" cy="867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9A15632-B56B-D648-BF8B-E3AEC8339BF1}"/>
                  </a:ext>
                </a:extLst>
              </p:cNvPr>
              <p:cNvSpPr txBox="1"/>
              <p:nvPr/>
            </p:nvSpPr>
            <p:spPr>
              <a:xfrm>
                <a:off x="4688141" y="4314734"/>
                <a:ext cx="4863445" cy="625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TW" altLang="zh-TW" sz="24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TW" altLang="zh-TW" sz="24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×…×</m:t>
                      </m:r>
                      <m:sSubSup>
                        <m:sSubSup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TW" altLang="zh-TW" sz="2400" kern="100" dirty="0"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9A15632-B56B-D648-BF8B-E3AEC833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141" y="4314734"/>
                <a:ext cx="4863445" cy="6256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67BACB0-C005-54F1-8626-A79A4CE411A9}"/>
                  </a:ext>
                </a:extLst>
              </p:cNvPr>
              <p:cNvSpPr txBox="1"/>
              <p:nvPr/>
            </p:nvSpPr>
            <p:spPr>
              <a:xfrm>
                <a:off x="2317072" y="4359111"/>
                <a:ext cx="1815998" cy="463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以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4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sz="2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為例</a:t>
                </a:r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)</a:t>
                </a:r>
                <a:endParaRPr kumimoji="1" lang="zh-TW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67BACB0-C005-54F1-8626-A79A4CE41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072" y="4359111"/>
                <a:ext cx="1815998" cy="463332"/>
              </a:xfrm>
              <a:prstGeom prst="rect">
                <a:avLst/>
              </a:prstGeom>
              <a:blipFill>
                <a:blip r:embed="rId4"/>
                <a:stretch>
                  <a:fillRect l="-5556" t="-10811" r="-2083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729B24B-A2C0-5B2B-8C9D-49F2DB404844}"/>
                  </a:ext>
                </a:extLst>
              </p:cNvPr>
              <p:cNvSpPr txBox="1"/>
              <p:nvPr/>
            </p:nvSpPr>
            <p:spPr>
              <a:xfrm>
                <a:off x="5250840" y="1975493"/>
                <a:ext cx="53523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729B24B-A2C0-5B2B-8C9D-49F2DB404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840" y="1975493"/>
                <a:ext cx="5352363" cy="523220"/>
              </a:xfrm>
              <a:prstGeom prst="rect">
                <a:avLst/>
              </a:prstGeom>
              <a:blipFill>
                <a:blip r:embed="rId5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021939D0-A2A1-A325-543F-4AACC090C181}"/>
              </a:ext>
            </a:extLst>
          </p:cNvPr>
          <p:cNvSpPr txBox="1"/>
          <p:nvPr/>
        </p:nvSpPr>
        <p:spPr>
          <a:xfrm>
            <a:off x="1424112" y="2041923"/>
            <a:ext cx="315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歷史記錄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2746973-6D4B-CE8F-0C99-D5BCCD4440A0}"/>
              </a:ext>
            </a:extLst>
          </p:cNvPr>
          <p:cNvSpPr txBox="1"/>
          <p:nvPr/>
        </p:nvSpPr>
        <p:spPr>
          <a:xfrm>
            <a:off x="6914028" y="2457866"/>
            <a:ext cx="424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0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FD97244-3D17-271E-E0AD-9C3C9557FED0}"/>
              </a:ext>
            </a:extLst>
          </p:cNvPr>
          <p:cNvSpPr txBox="1"/>
          <p:nvPr/>
        </p:nvSpPr>
        <p:spPr>
          <a:xfrm>
            <a:off x="9370921" y="2457864"/>
            <a:ext cx="827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0.5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6D63435-232A-E3A3-85D2-1C8EB72FD2CD}"/>
                  </a:ext>
                </a:extLst>
              </p:cNvPr>
              <p:cNvSpPr txBox="1"/>
              <p:nvPr/>
            </p:nvSpPr>
            <p:spPr>
              <a:xfrm>
                <a:off x="9735670" y="1434886"/>
                <a:ext cx="19473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000" dirty="0">
                    <a:solidFill>
                      <a:srgbClr val="0070C0"/>
                    </a:solidFill>
                  </a:rPr>
                  <a:t>假設</a:t>
                </a:r>
                <a:r>
                  <a:rPr kumimoji="1" lang="en-US" altLang="zh-TW" sz="20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 kern="1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endParaRPr kumimoji="1" lang="zh-TW" alt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6D63435-232A-E3A3-85D2-1C8EB72FD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670" y="1434886"/>
                <a:ext cx="1947344" cy="400110"/>
              </a:xfrm>
              <a:prstGeom prst="rect">
                <a:avLst/>
              </a:prstGeom>
              <a:blipFill>
                <a:blip r:embed="rId6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格 5">
                <a:extLst>
                  <a:ext uri="{FF2B5EF4-FFF2-40B4-BE49-F238E27FC236}">
                    <a16:creationId xmlns:a16="http://schemas.microsoft.com/office/drawing/2014/main" id="{B40CD14A-C7B0-A3AE-AC76-88DD65E021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6885309"/>
                  </p:ext>
                </p:extLst>
              </p:nvPr>
            </p:nvGraphicFramePr>
            <p:xfrm>
              <a:off x="3419818" y="5202713"/>
              <a:ext cx="5352364" cy="9248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7358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1843544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271462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4624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TW" altLang="zh-TW" sz="180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18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18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zh-TW" sz="1800" b="1" i="1" kern="1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TW" sz="1800" b="0" i="1" kern="1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0.9</m:t>
                                </m:r>
                              </m:oMath>
                            </m:oMathPara>
                          </a14:m>
                          <a:endParaRPr lang="zh-TW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無校正</a:t>
                          </a:r>
                          <a:r>
                            <a:rPr lang="en-US" altLang="zh-TW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 (</a:t>
                          </a:r>
                          <a:r>
                            <a:rPr lang="zh-TW" alt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即</a:t>
                          </a:r>
                          <a:r>
                            <a:rPr lang="en-US" altLang="zh-TW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alt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)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校正後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46244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altLang="zh-TW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altLang="zh-TW" sz="1800" dirty="0">
                              <a:effectLst/>
                            </a:rPr>
                            <a:t> 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/>
                            <a:t>0.1 * 0.5 = 0.05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/>
                            <a:t>0.1 * 0.5 / 0.1 = 0.5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格 5">
                <a:extLst>
                  <a:ext uri="{FF2B5EF4-FFF2-40B4-BE49-F238E27FC236}">
                    <a16:creationId xmlns:a16="http://schemas.microsoft.com/office/drawing/2014/main" id="{B40CD14A-C7B0-A3AE-AC76-88DD65E021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6885309"/>
                  </p:ext>
                </p:extLst>
              </p:nvPr>
            </p:nvGraphicFramePr>
            <p:xfrm>
              <a:off x="3419818" y="5202713"/>
              <a:ext cx="5352364" cy="9248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7358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1843544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271462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46244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20" t="-2703" r="-333673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8276" t="-2703" r="-125517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校正後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46244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20" t="-102703" r="-333673" b="-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/>
                            <a:t>0.1 * 0.5 = 0.05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/>
                            <a:t>0.1 * 0.5 / 0.1 = 0.5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281324AA-6207-E168-B264-8864D24AE8A1}"/>
              </a:ext>
            </a:extLst>
          </p:cNvPr>
          <p:cNvSpPr txBox="1"/>
          <p:nvPr/>
        </p:nvSpPr>
        <p:spPr>
          <a:xfrm>
            <a:off x="8174151" y="2457865"/>
            <a:ext cx="827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0.1</a:t>
            </a:r>
            <a:endParaRPr kumimoji="1"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21954F4-2D21-DD60-C0F8-451BA924945D}"/>
              </a:ext>
            </a:extLst>
          </p:cNvPr>
          <p:cNvSpPr/>
          <p:nvPr/>
        </p:nvSpPr>
        <p:spPr>
          <a:xfrm>
            <a:off x="1409973" y="2971028"/>
            <a:ext cx="7577310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642606-61A0-5DFE-B19A-21E237D5CAEE}"/>
              </a:ext>
            </a:extLst>
          </p:cNvPr>
          <p:cNvSpPr txBox="1"/>
          <p:nvPr/>
        </p:nvSpPr>
        <p:spPr>
          <a:xfrm>
            <a:off x="6385889" y="6301857"/>
            <a:ext cx="3947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FF0000"/>
                </a:solidFill>
              </a:rPr>
              <a:t>代表訓練初期參數更新幅度小 </a:t>
            </a:r>
            <a:r>
              <a:rPr kumimoji="1" lang="zh-TW" altLang="en-US" sz="2000" dirty="0">
                <a:solidFill>
                  <a:srgbClr val="0070C0"/>
                </a:solidFill>
              </a:rPr>
              <a:t>☹️</a:t>
            </a:r>
          </a:p>
        </p:txBody>
      </p:sp>
      <p:cxnSp>
        <p:nvCxnSpPr>
          <p:cNvPr id="8" name="肘形接點 7">
            <a:extLst>
              <a:ext uri="{FF2B5EF4-FFF2-40B4-BE49-F238E27FC236}">
                <a16:creationId xmlns:a16="http://schemas.microsoft.com/office/drawing/2014/main" id="{649D8996-9CBD-EC4F-F7CC-9B98310A8E36}"/>
              </a:ext>
            </a:extLst>
          </p:cNvPr>
          <p:cNvCxnSpPr>
            <a:stCxn id="6" idx="1"/>
            <a:endCxn id="17" idx="2"/>
          </p:cNvCxnSpPr>
          <p:nvPr/>
        </p:nvCxnSpPr>
        <p:spPr>
          <a:xfrm rot="10800000">
            <a:off x="6096001" y="6127606"/>
            <a:ext cx="289889" cy="37430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EAEE0E2-99AF-BDEB-9013-9FA1779F5C97}"/>
                  </a:ext>
                </a:extLst>
              </p:cNvPr>
              <p:cNvSpPr txBox="1"/>
              <p:nvPr/>
            </p:nvSpPr>
            <p:spPr>
              <a:xfrm>
                <a:off x="9513193" y="372525"/>
                <a:ext cx="1974036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[Adam]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zh-TW" altLang="en-US" dirty="0"/>
                  <a:t> 記錄梯度</a:t>
                </a:r>
                <a:endParaRPr kumimoji="1"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記錄梯度平方</a:t>
                </a: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EAEE0E2-99AF-BDEB-9013-9FA1779F5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193" y="372525"/>
                <a:ext cx="1974036" cy="923330"/>
              </a:xfrm>
              <a:prstGeom prst="rect">
                <a:avLst/>
              </a:prstGeom>
              <a:blipFill>
                <a:blip r:embed="rId8"/>
                <a:stretch>
                  <a:fillRect l="-2548" t="-1333" b="-800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57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  <p:bldP spid="16" grpId="0"/>
      <p:bldP spid="3" grpId="0"/>
      <p:bldP spid="5" grpId="0" animBg="1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6D649-1CF6-FF31-DB90-E9F8C4A8F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78CFB-3AAD-7662-8DC3-DEC02B81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訓練初期的問題 </a:t>
            </a:r>
            <a:r>
              <a:rPr kumimoji="1" lang="en-US" altLang="zh-TW" dirty="0"/>
              <a:t>(t</a:t>
            </a:r>
            <a:r>
              <a:rPr kumimoji="1" lang="zh-TW" altLang="en-US" dirty="0"/>
              <a:t> 次項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68FB08-64CD-F4A7-04A6-5FD907F9E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B23C6C38-9C7E-A0DD-C983-538B26EBF0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1231747"/>
                  </p:ext>
                </p:extLst>
              </p:nvPr>
            </p:nvGraphicFramePr>
            <p:xfrm>
              <a:off x="2037299" y="3140317"/>
              <a:ext cx="5410984" cy="10548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TW" altLang="zh-TW" sz="200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校正項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TW" altLang="zh-TW" sz="2000" i="1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B23C6C38-9C7E-A0DD-C983-538B26EBF0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1231747"/>
                  </p:ext>
                </p:extLst>
              </p:nvPr>
            </p:nvGraphicFramePr>
            <p:xfrm>
              <a:off x="2037299" y="3140317"/>
              <a:ext cx="5410984" cy="10548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63" t="-2381" r="-570313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2663" t="-2381" r="-83417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0976" t="-2381" r="-1220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F0886E34-EDDC-DC04-48FD-55A1F7E80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1" t="76910" r="20487" b="19019"/>
          <a:stretch/>
        </p:blipFill>
        <p:spPr>
          <a:xfrm>
            <a:off x="2037299" y="1983859"/>
            <a:ext cx="8117402" cy="27690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AF81FB2-C471-1410-92A7-82FD0B3B3AEB}"/>
              </a:ext>
            </a:extLst>
          </p:cNvPr>
          <p:cNvSpPr/>
          <p:nvPr/>
        </p:nvSpPr>
        <p:spPr>
          <a:xfrm>
            <a:off x="3327661" y="1945688"/>
            <a:ext cx="942681" cy="329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F2B2AA2-4BA2-B145-23EE-5322168198D2}"/>
              </a:ext>
            </a:extLst>
          </p:cNvPr>
          <p:cNvSpPr txBox="1"/>
          <p:nvPr/>
        </p:nvSpPr>
        <p:spPr>
          <a:xfrm>
            <a:off x="7706206" y="5750208"/>
            <a:ext cx="3089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代表隨著訓練時間增加，越來越不需要校正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38BAFAA-D7EB-3C97-C8DD-6B50D418C55A}"/>
                  </a:ext>
                </a:extLst>
              </p:cNvPr>
              <p:cNvSpPr txBox="1"/>
              <p:nvPr/>
            </p:nvSpPr>
            <p:spPr>
              <a:xfrm>
                <a:off x="1852419" y="2329201"/>
                <a:ext cx="2743795" cy="5538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2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TW" altLang="zh-TW" sz="2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TW" altLang="zh-TW" sz="20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zh-TW" altLang="zh-TW" sz="2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TW" altLang="zh-TW" sz="20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×…×</m:t>
                      </m:r>
                      <m:sSubSup>
                        <m:sSubSupPr>
                          <m:ctrlPr>
                            <a:rPr lang="zh-TW" altLang="zh-TW" sz="2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TW" altLang="zh-TW" sz="2000" kern="100" dirty="0"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38BAFAA-D7EB-3C97-C8DD-6B50D418C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419" y="2329201"/>
                <a:ext cx="2743795" cy="5538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5">
                <a:extLst>
                  <a:ext uri="{FF2B5EF4-FFF2-40B4-BE49-F238E27FC236}">
                    <a16:creationId xmlns:a16="http://schemas.microsoft.com/office/drawing/2014/main" id="{9C8B8B9C-B092-DA4F-D869-0C21C35DA5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8132926"/>
                  </p:ext>
                </p:extLst>
              </p:nvPr>
            </p:nvGraphicFramePr>
            <p:xfrm>
              <a:off x="2037299" y="3140317"/>
              <a:ext cx="5410984" cy="15823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TW" altLang="zh-TW" sz="200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校正項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TW" altLang="zh-TW" sz="2000" i="1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2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2</a:t>
                          </a:r>
                          <a:r>
                            <a:rPr lang="en-US" altLang="zh-TW" sz="2000" dirty="0"/>
                            <a:t> = 0.81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93610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5">
                <a:extLst>
                  <a:ext uri="{FF2B5EF4-FFF2-40B4-BE49-F238E27FC236}">
                    <a16:creationId xmlns:a16="http://schemas.microsoft.com/office/drawing/2014/main" id="{9C8B8B9C-B092-DA4F-D869-0C21C35DA5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8132926"/>
                  </p:ext>
                </p:extLst>
              </p:nvPr>
            </p:nvGraphicFramePr>
            <p:xfrm>
              <a:off x="2037299" y="3140317"/>
              <a:ext cx="5410984" cy="15823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563" t="-2381" r="-570313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2663" t="-2381" r="-83417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60976" t="-2381" r="-1220" b="-2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2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2</a:t>
                          </a:r>
                          <a:r>
                            <a:rPr lang="en-US" altLang="zh-TW" sz="2000" dirty="0"/>
                            <a:t> = 0.81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93610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5">
                <a:extLst>
                  <a:ext uri="{FF2B5EF4-FFF2-40B4-BE49-F238E27FC236}">
                    <a16:creationId xmlns:a16="http://schemas.microsoft.com/office/drawing/2014/main" id="{8795C38A-89B5-6182-1D1A-6CE50EDE9C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3085222"/>
                  </p:ext>
                </p:extLst>
              </p:nvPr>
            </p:nvGraphicFramePr>
            <p:xfrm>
              <a:off x="2037299" y="3140317"/>
              <a:ext cx="5410984" cy="2109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TW" altLang="zh-TW" sz="200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校正項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TW" altLang="zh-TW" sz="2000" i="1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2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2</a:t>
                          </a:r>
                          <a:r>
                            <a:rPr lang="en-US" altLang="zh-TW" sz="2000" dirty="0"/>
                            <a:t> = 0.81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9361049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3 </a:t>
                          </a:r>
                          <a:r>
                            <a:rPr lang="en-US" altLang="zh-TW" sz="2000" dirty="0"/>
                            <a:t>= 0.729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0.271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4043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5">
                <a:extLst>
                  <a:ext uri="{FF2B5EF4-FFF2-40B4-BE49-F238E27FC236}">
                    <a16:creationId xmlns:a16="http://schemas.microsoft.com/office/drawing/2014/main" id="{8795C38A-89B5-6182-1D1A-6CE50EDE9C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3085222"/>
                  </p:ext>
                </p:extLst>
              </p:nvPr>
            </p:nvGraphicFramePr>
            <p:xfrm>
              <a:off x="2037299" y="3140317"/>
              <a:ext cx="5410984" cy="2109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563" t="-2381" r="-570313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2663" t="-2381" r="-83417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60976" t="-2381" r="-1220" b="-3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2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2</a:t>
                          </a:r>
                          <a:r>
                            <a:rPr lang="en-US" altLang="zh-TW" sz="2000" dirty="0"/>
                            <a:t> = 0.81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9361049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3 </a:t>
                          </a:r>
                          <a:r>
                            <a:rPr lang="en-US" altLang="zh-TW" sz="2000" dirty="0"/>
                            <a:t>= 0.729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0.271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4043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5">
                <a:extLst>
                  <a:ext uri="{FF2B5EF4-FFF2-40B4-BE49-F238E27FC236}">
                    <a16:creationId xmlns:a16="http://schemas.microsoft.com/office/drawing/2014/main" id="{6E20BBC6-D378-BF33-B990-A936E391EE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2336120"/>
                  </p:ext>
                </p:extLst>
              </p:nvPr>
            </p:nvGraphicFramePr>
            <p:xfrm>
              <a:off x="2037299" y="3140317"/>
              <a:ext cx="5410984" cy="31646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zh-TW" altLang="en-US" sz="20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TW" altLang="zh-TW" sz="200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校正項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TW" altLang="zh-TW" sz="2000" i="1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2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2</a:t>
                          </a:r>
                          <a:r>
                            <a:rPr lang="en-US" altLang="zh-TW" sz="2000" dirty="0"/>
                            <a:t> = 0.81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9361049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3 </a:t>
                          </a:r>
                          <a:r>
                            <a:rPr lang="en-US" altLang="zh-TW" sz="2000" dirty="0"/>
                            <a:t>= 0.729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0.271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40439298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10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10 </a:t>
                          </a:r>
                          <a:r>
                            <a:rPr lang="en-US" altLang="zh-TW" sz="2000" dirty="0"/>
                            <a:t>= 0.3487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rgbClr val="FF0000"/>
                              </a:solidFill>
                            </a:rPr>
                            <a:t>0.6513</a:t>
                          </a:r>
                          <a:endParaRPr lang="zh-TW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7204781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100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100 </a:t>
                          </a:r>
                          <a:r>
                            <a:rPr lang="en-US" altLang="zh-TW" sz="2000" dirty="0"/>
                            <a:t>= 0.000026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rgbClr val="FF0000"/>
                              </a:solidFill>
                            </a:rPr>
                            <a:t>0.999974</a:t>
                          </a:r>
                          <a:endParaRPr lang="zh-TW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22321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5">
                <a:extLst>
                  <a:ext uri="{FF2B5EF4-FFF2-40B4-BE49-F238E27FC236}">
                    <a16:creationId xmlns:a16="http://schemas.microsoft.com/office/drawing/2014/main" id="{6E20BBC6-D378-BF33-B990-A936E391EE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2336120"/>
                  </p:ext>
                </p:extLst>
              </p:nvPr>
            </p:nvGraphicFramePr>
            <p:xfrm>
              <a:off x="2037299" y="3140317"/>
              <a:ext cx="5410984" cy="31646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563" t="-2381" r="-570313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2663" t="-2381" r="-83417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60976" t="-2381" r="-1220" b="-5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2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2</a:t>
                          </a:r>
                          <a:r>
                            <a:rPr lang="en-US" altLang="zh-TW" sz="2000" dirty="0"/>
                            <a:t> = 0.81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9361049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3 </a:t>
                          </a:r>
                          <a:r>
                            <a:rPr lang="en-US" altLang="zh-TW" sz="2000" dirty="0"/>
                            <a:t>= 0.729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0.271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40439298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10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10 </a:t>
                          </a:r>
                          <a:r>
                            <a:rPr lang="en-US" altLang="zh-TW" sz="2000" dirty="0"/>
                            <a:t>= 0.3487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rgbClr val="FF0000"/>
                              </a:solidFill>
                            </a:rPr>
                            <a:t>0.6513</a:t>
                          </a:r>
                          <a:endParaRPr lang="zh-TW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7204781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100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100 </a:t>
                          </a:r>
                          <a:r>
                            <a:rPr lang="en-US" altLang="zh-TW" sz="2000" dirty="0"/>
                            <a:t>= 0.000026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rgbClr val="FF0000"/>
                              </a:solidFill>
                            </a:rPr>
                            <a:t>0.999974</a:t>
                          </a:r>
                          <a:endParaRPr lang="zh-TW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22321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321AF99-FB5A-2FDB-BF97-957CF878DA79}"/>
                  </a:ext>
                </a:extLst>
              </p:cNvPr>
              <p:cNvSpPr txBox="1"/>
              <p:nvPr/>
            </p:nvSpPr>
            <p:spPr>
              <a:xfrm>
                <a:off x="7706206" y="5348688"/>
                <a:ext cx="2538625" cy="401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0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1−</m:t>
                    </m:r>
                    <m:sSubSup>
                      <m:sSubSupPr>
                        <m:ctrlPr>
                          <a:rPr lang="zh-TW" altLang="zh-TW" sz="20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000" b="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sz="2000" b="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000" b="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zh-TW" altLang="en-US" sz="2000" dirty="0"/>
                  <a:t> 越來越接近</a:t>
                </a:r>
                <a:r>
                  <a:rPr lang="en-US" altLang="zh-TW" sz="2000" dirty="0"/>
                  <a:t>1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321AF99-FB5A-2FDB-BF97-957CF878D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206" y="5348688"/>
                <a:ext cx="2538625" cy="401520"/>
              </a:xfrm>
              <a:prstGeom prst="rect">
                <a:avLst/>
              </a:prstGeom>
              <a:blipFill>
                <a:blip r:embed="rId8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419C033-CE8E-600F-3E2B-391F3F803546}"/>
                  </a:ext>
                </a:extLst>
              </p:cNvPr>
              <p:cNvSpPr txBox="1"/>
              <p:nvPr/>
            </p:nvSpPr>
            <p:spPr>
              <a:xfrm>
                <a:off x="9513193" y="372525"/>
                <a:ext cx="1974036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[Adam]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zh-TW" altLang="en-US" dirty="0"/>
                  <a:t> 記錄梯度</a:t>
                </a:r>
                <a:endParaRPr kumimoji="1"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記錄梯度平方</a:t>
                </a: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419C033-CE8E-600F-3E2B-391F3F803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193" y="372525"/>
                <a:ext cx="1974036" cy="923330"/>
              </a:xfrm>
              <a:prstGeom prst="rect">
                <a:avLst/>
              </a:prstGeom>
              <a:blipFill>
                <a:blip r:embed="rId9"/>
                <a:stretch>
                  <a:fillRect l="-2548" t="-1333" b="-800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38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279276-00A7-B983-F28B-FCD7AB672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比較參數更新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2050F7-D1DA-F5C5-971F-86305E14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7D2C84-2009-4807-88E5-94360DFDD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1" t="85202" r="20487" b="9577"/>
          <a:stretch/>
        </p:blipFill>
        <p:spPr>
          <a:xfrm>
            <a:off x="3369827" y="2135912"/>
            <a:ext cx="8117402" cy="35510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3E40D40-59DA-2C01-D4B8-A6F7559C1B27}"/>
              </a:ext>
            </a:extLst>
          </p:cNvPr>
          <p:cNvSpPr txBox="1"/>
          <p:nvPr/>
        </p:nvSpPr>
        <p:spPr>
          <a:xfrm>
            <a:off x="653143" y="2082632"/>
            <a:ext cx="251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b="1" dirty="0"/>
              <a:t>Adam:</a:t>
            </a:r>
            <a:endParaRPr kumimoji="1"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D6E2512-0B80-8F9C-AE96-4947553C3E39}"/>
                  </a:ext>
                </a:extLst>
              </p:cNvPr>
              <p:cNvSpPr txBox="1"/>
              <p:nvPr/>
            </p:nvSpPr>
            <p:spPr>
              <a:xfrm>
                <a:off x="3343193" y="3120941"/>
                <a:ext cx="27691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0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D6E2512-0B80-8F9C-AE96-4947553C3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193" y="3120941"/>
                <a:ext cx="2769135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8D9B559-8280-4CC3-A827-95F1B2485681}"/>
                  </a:ext>
                </a:extLst>
              </p:cNvPr>
              <p:cNvSpPr txBox="1"/>
              <p:nvPr/>
            </p:nvSpPr>
            <p:spPr>
              <a:xfrm>
                <a:off x="3343193" y="3536131"/>
                <a:ext cx="19523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8D9B559-8280-4CC3-A827-95F1B2485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193" y="3536131"/>
                <a:ext cx="195238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9DA4DCFD-EBE4-3438-736E-D05D1E7A9926}"/>
              </a:ext>
            </a:extLst>
          </p:cNvPr>
          <p:cNvSpPr txBox="1"/>
          <p:nvPr/>
        </p:nvSpPr>
        <p:spPr>
          <a:xfrm>
            <a:off x="653143" y="3120941"/>
            <a:ext cx="251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b="1" dirty="0"/>
              <a:t>M</a:t>
            </a:r>
            <a:r>
              <a:rPr kumimoji="1" lang="en-US" altLang="zh-TW" sz="2400" b="1" dirty="0" err="1"/>
              <a:t>omentum</a:t>
            </a:r>
            <a:r>
              <a:rPr kumimoji="1" lang="en" altLang="zh-TW" sz="2400" b="1" dirty="0"/>
              <a:t>:</a:t>
            </a:r>
            <a:endParaRPr kumimoji="1" lang="zh-TW" altLang="en-US" sz="2400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11AC455-B470-CCC5-1540-82550BC650D9}"/>
              </a:ext>
            </a:extLst>
          </p:cNvPr>
          <p:cNvSpPr txBox="1"/>
          <p:nvPr/>
        </p:nvSpPr>
        <p:spPr>
          <a:xfrm>
            <a:off x="653143" y="4270379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 err="1"/>
              <a:t>Adagrad</a:t>
            </a:r>
            <a:r>
              <a:rPr kumimoji="1" lang="en-US" altLang="zh-TW" sz="2400" b="1" dirty="0"/>
              <a:t>:</a:t>
            </a:r>
            <a:endParaRPr kumimoji="1"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9F0466-27D1-DB44-B340-84D13EB561B0}"/>
                  </a:ext>
                </a:extLst>
              </p:cNvPr>
              <p:cNvSpPr txBox="1"/>
              <p:nvPr/>
            </p:nvSpPr>
            <p:spPr>
              <a:xfrm>
                <a:off x="3343193" y="4705001"/>
                <a:ext cx="4493460" cy="690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η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9F0466-27D1-DB44-B340-84D13EB56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193" y="4705001"/>
                <a:ext cx="4493460" cy="6901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DD497B6-D69A-B126-149B-CE974FB75057}"/>
                  </a:ext>
                </a:extLst>
              </p:cNvPr>
              <p:cNvSpPr txBox="1"/>
              <p:nvPr/>
            </p:nvSpPr>
            <p:spPr>
              <a:xfrm>
                <a:off x="8958942" y="4301156"/>
                <a:ext cx="261257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2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000" i="1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DD497B6-D69A-B126-149B-CE974FB75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942" y="4301156"/>
                <a:ext cx="2612572" cy="400110"/>
              </a:xfrm>
              <a:prstGeom prst="rect">
                <a:avLst/>
              </a:prstGeom>
              <a:blipFill>
                <a:blip r:embed="rId7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393068F-EE97-972A-0815-F86BE1D3A84D}"/>
                  </a:ext>
                </a:extLst>
              </p:cNvPr>
              <p:cNvSpPr txBox="1"/>
              <p:nvPr/>
            </p:nvSpPr>
            <p:spPr>
              <a:xfrm>
                <a:off x="3343193" y="4270379"/>
                <a:ext cx="307944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000" i="1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393068F-EE97-972A-0815-F86BE1D3A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193" y="4270379"/>
                <a:ext cx="3079440" cy="400110"/>
              </a:xfrm>
              <a:prstGeom prst="rect">
                <a:avLst/>
              </a:prstGeom>
              <a:blipFill>
                <a:blip r:embed="rId8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19A5E314-21CF-E060-1EFC-43F84E25611D}"/>
              </a:ext>
            </a:extLst>
          </p:cNvPr>
          <p:cNvSpPr/>
          <p:nvPr/>
        </p:nvSpPr>
        <p:spPr>
          <a:xfrm>
            <a:off x="5260070" y="2148809"/>
            <a:ext cx="350617" cy="329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A3872F-5ADD-BA2C-7B00-1717367889CF}"/>
              </a:ext>
            </a:extLst>
          </p:cNvPr>
          <p:cNvSpPr/>
          <p:nvPr/>
        </p:nvSpPr>
        <p:spPr>
          <a:xfrm>
            <a:off x="4505662" y="3582606"/>
            <a:ext cx="536855" cy="329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18B0BC-9D41-5C4B-8D19-5F2BB6C68F38}"/>
              </a:ext>
            </a:extLst>
          </p:cNvPr>
          <p:cNvSpPr/>
          <p:nvPr/>
        </p:nvSpPr>
        <p:spPr>
          <a:xfrm>
            <a:off x="5858545" y="2148809"/>
            <a:ext cx="906239" cy="3293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8FD436F-2CE5-D412-6EED-C2A6F05740A4}"/>
              </a:ext>
            </a:extLst>
          </p:cNvPr>
          <p:cNvSpPr/>
          <p:nvPr/>
        </p:nvSpPr>
        <p:spPr>
          <a:xfrm>
            <a:off x="4727760" y="5056938"/>
            <a:ext cx="906239" cy="3293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21B45E27-CDBC-F2E0-BCCD-ED2BA9BC4DA7}"/>
                  </a:ext>
                </a:extLst>
              </p:cNvPr>
              <p:cNvSpPr txBox="1"/>
              <p:nvPr/>
            </p:nvSpPr>
            <p:spPr>
              <a:xfrm>
                <a:off x="8958942" y="3120941"/>
                <a:ext cx="261257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00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000" i="1" dirty="0"/>
                  <a:t> </a:t>
                </a:r>
                <a:r>
                  <a:rPr lang="zh-TW" altLang="en-US" sz="2000" dirty="0"/>
                  <a:t>是學習率</a:t>
                </a: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21B45E27-CDBC-F2E0-BCCD-ED2BA9BC4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942" y="3120941"/>
                <a:ext cx="2612572" cy="400110"/>
              </a:xfrm>
              <a:prstGeom prst="rect">
                <a:avLst/>
              </a:prstGeom>
              <a:blipFill>
                <a:blip r:embed="rId9"/>
                <a:stretch>
                  <a:fillRect t="-9091" r="-2415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85523977-C9CD-E34D-D906-0ECDEA8F151B}"/>
                  </a:ext>
                </a:extLst>
              </p:cNvPr>
              <p:cNvSpPr txBox="1"/>
              <p:nvPr/>
            </p:nvSpPr>
            <p:spPr>
              <a:xfrm>
                <a:off x="8958942" y="2130724"/>
                <a:ext cx="261257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zh-TW" altLang="en-US" sz="2000" dirty="0"/>
                  <a:t>是學習率</a:t>
                </a: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85523977-C9CD-E34D-D906-0ECDEA8F1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942" y="2130724"/>
                <a:ext cx="2612572" cy="400110"/>
              </a:xfrm>
              <a:prstGeom prst="rect">
                <a:avLst/>
              </a:prstGeom>
              <a:blipFill>
                <a:blip r:embed="rId10"/>
                <a:stretch>
                  <a:fillRect t="-9375" r="-2415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3D922E6B-686A-1AFB-63D0-AC49FB02E2E2}"/>
                  </a:ext>
                </a:extLst>
              </p:cNvPr>
              <p:cNvSpPr txBox="1"/>
              <p:nvPr/>
            </p:nvSpPr>
            <p:spPr>
              <a:xfrm>
                <a:off x="9513193" y="372525"/>
                <a:ext cx="1974036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[Adam]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zh-TW" altLang="en-US" dirty="0"/>
                  <a:t> 記錄梯度</a:t>
                </a:r>
                <a:endParaRPr kumimoji="1"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記錄梯度平方</a:t>
                </a: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3D922E6B-686A-1AFB-63D0-AC49FB02E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193" y="372525"/>
                <a:ext cx="1974036" cy="923330"/>
              </a:xfrm>
              <a:prstGeom prst="rect">
                <a:avLst/>
              </a:prstGeom>
              <a:blipFill>
                <a:blip r:embed="rId11"/>
                <a:stretch>
                  <a:fillRect l="-2548" t="-1333" b="-800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22063D51-C198-BCA8-9391-1421FEDB4C76}"/>
              </a:ext>
            </a:extLst>
          </p:cNvPr>
          <p:cNvSpPr txBox="1"/>
          <p:nvPr/>
        </p:nvSpPr>
        <p:spPr>
          <a:xfrm>
            <a:off x="1303323" y="6101802"/>
            <a:ext cx="9554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再加上移動平均紀錄的概念，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Adam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是 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Momentum, </a:t>
            </a:r>
            <a:r>
              <a:rPr kumimoji="1" lang="en-US" altLang="zh-TW" sz="2000" dirty="0" err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RMSProp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kumimoji="1" lang="en-US" altLang="zh-TW" sz="2000" dirty="0" err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Adagrad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的集大成</a:t>
            </a:r>
          </a:p>
        </p:txBody>
      </p:sp>
    </p:spTree>
    <p:extLst>
      <p:ext uri="{BB962C8B-B14F-4D97-AF65-F5344CB8AC3E}">
        <p14:creationId xmlns:p14="http://schemas.microsoft.com/office/powerpoint/2010/main" val="273527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21" grpId="0" animBg="1"/>
      <p:bldP spid="22" grpId="0"/>
      <p:bldP spid="2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D7CB40-CAC1-800A-B880-B229E2BD6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970F0C3-F1E4-1BE9-5001-B59F8933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982" y="1496168"/>
            <a:ext cx="6844033" cy="360440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53EB20E-C296-22C1-B5B2-AA57038A0506}"/>
              </a:ext>
            </a:extLst>
          </p:cNvPr>
          <p:cNvSpPr txBox="1"/>
          <p:nvPr/>
        </p:nvSpPr>
        <p:spPr>
          <a:xfrm>
            <a:off x="3302374" y="5867213"/>
            <a:ext cx="5587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dirty="0">
                <a:ea typeface="Microsoft JhengHei" panose="020B0604030504040204" pitchFamily="34" charset="-120"/>
              </a:rPr>
              <a:t>https://</a:t>
            </a:r>
            <a:r>
              <a:rPr lang="en" altLang="zh-TW" sz="1600" dirty="0" err="1">
                <a:ea typeface="Microsoft JhengHei" panose="020B0604030504040204" pitchFamily="34" charset="-120"/>
              </a:rPr>
              <a:t>x.com</a:t>
            </a:r>
            <a:r>
              <a:rPr lang="en" altLang="zh-TW" sz="1600" dirty="0">
                <a:ea typeface="Microsoft JhengHei" panose="020B0604030504040204" pitchFamily="34" charset="-120"/>
              </a:rPr>
              <a:t>/</a:t>
            </a:r>
            <a:r>
              <a:rPr lang="en" altLang="zh-TW" sz="1600" dirty="0" err="1">
                <a:ea typeface="Microsoft JhengHei" panose="020B0604030504040204" pitchFamily="34" charset="-120"/>
              </a:rPr>
              <a:t>DBahdanau</a:t>
            </a:r>
            <a:r>
              <a:rPr lang="en" altLang="zh-TW" sz="1600" dirty="0">
                <a:ea typeface="Microsoft JhengHei" panose="020B0604030504040204" pitchFamily="34" charset="-120"/>
              </a:rPr>
              <a:t>/status/1916666861808456176</a:t>
            </a:r>
            <a:endParaRPr lang="zh-TW" altLang="en-US" sz="16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3304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D3A43A-349E-F73D-E97F-1177FD27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</a:t>
            </a:r>
            <a:r>
              <a:rPr kumimoji="1" lang="zh-TW" altLang="en-US" dirty="0"/>
              <a:t>梯度下降簡易範例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738C23-D856-ACC3-8203-8B91B1038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圖片 4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2659E497-05F8-1C4E-9CE5-1AEBF9966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C4479E77-66F0-9EF1-C056-27423F729D82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D2A8AF85-C2F7-8629-524D-0CA688389C96}"/>
              </a:ext>
            </a:extLst>
          </p:cNvPr>
          <p:cNvCxnSpPr>
            <a:cxnSpLocks/>
          </p:cNvCxnSpPr>
          <p:nvPr/>
        </p:nvCxnSpPr>
        <p:spPr>
          <a:xfrm rot="-360000" flipH="1">
            <a:off x="8131275" y="311682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7A0D9A44-1250-34EF-0414-0EC300C2875C}"/>
              </a:ext>
            </a:extLst>
          </p:cNvPr>
          <p:cNvCxnSpPr/>
          <p:nvPr/>
        </p:nvCxnSpPr>
        <p:spPr>
          <a:xfrm flipH="1">
            <a:off x="7659330" y="3446562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3337FD6-184B-3FBB-5E94-F0277336A35B}"/>
              </a:ext>
            </a:extLst>
          </p:cNvPr>
          <p:cNvCxnSpPr>
            <a:cxnSpLocks/>
          </p:cNvCxnSpPr>
          <p:nvPr/>
        </p:nvCxnSpPr>
        <p:spPr>
          <a:xfrm rot="360000" flipH="1">
            <a:off x="7192297" y="373169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AD6C9891-95D1-BF7D-B447-9384CC5E54CB}"/>
              </a:ext>
            </a:extLst>
          </p:cNvPr>
          <p:cNvCxnSpPr>
            <a:cxnSpLocks/>
          </p:cNvCxnSpPr>
          <p:nvPr/>
        </p:nvCxnSpPr>
        <p:spPr>
          <a:xfrm rot="1020000" flipH="1">
            <a:off x="6685935" y="3923205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5DA80228-0EB9-0AC3-56DE-6B376C7ECAC4}"/>
              </a:ext>
            </a:extLst>
          </p:cNvPr>
          <p:cNvCxnSpPr>
            <a:cxnSpLocks/>
          </p:cNvCxnSpPr>
          <p:nvPr/>
        </p:nvCxnSpPr>
        <p:spPr>
          <a:xfrm rot="1620000" flipH="1">
            <a:off x="6140168" y="4046920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F7C88ACA-EBF0-DB5C-65AD-53C2663B5035}"/>
              </a:ext>
            </a:extLst>
          </p:cNvPr>
          <p:cNvSpPr/>
          <p:nvPr/>
        </p:nvSpPr>
        <p:spPr>
          <a:xfrm>
            <a:off x="5878555" y="4106398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C55CDB-8C7C-BEA1-4D54-83D5A4E3AB74}"/>
              </a:ext>
            </a:extLst>
          </p:cNvPr>
          <p:cNvSpPr txBox="1"/>
          <p:nvPr/>
        </p:nvSpPr>
        <p:spPr>
          <a:xfrm>
            <a:off x="4424869" y="4357354"/>
            <a:ext cx="319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一次導數為零達到最佳解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EFBF318-3212-F7C2-76B3-AF4A9D1135D0}"/>
              </a:ext>
            </a:extLst>
          </p:cNvPr>
          <p:cNvSpPr txBox="1"/>
          <p:nvPr/>
        </p:nvSpPr>
        <p:spPr>
          <a:xfrm>
            <a:off x="653142" y="1437400"/>
            <a:ext cx="10484549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f(x) = 1/2x</a:t>
            </a:r>
            <a:r>
              <a:rPr kumimoji="1" lang="en-US" altLang="zh-TW" sz="20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kumimoji="1" lang="zh-TW" altLang="en-US" sz="20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作為範例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97FF3F9-B0D1-ECDC-CEA6-0F9519D0FD0E}"/>
                  </a:ext>
                </a:extLst>
              </p:cNvPr>
              <p:cNvSpPr txBox="1"/>
              <p:nvPr/>
            </p:nvSpPr>
            <p:spPr>
              <a:xfrm>
                <a:off x="8430114" y="1018544"/>
                <a:ext cx="321724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梯度下降公式：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TW" altLang="en-US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TW" altLang="en-US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TW" altLang="en-US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TW" altLang="en-US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η</m:t>
                    </m:r>
                    <m:sSub>
                      <m:sSubPr>
                        <m:ctrlP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97FF3F9-B0D1-ECDC-CEA6-0F9519D0F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114" y="1018544"/>
                <a:ext cx="3217244" cy="338554"/>
              </a:xfrm>
              <a:prstGeom prst="rect">
                <a:avLst/>
              </a:prstGeom>
              <a:blipFill>
                <a:blip r:embed="rId4"/>
                <a:stretch>
                  <a:fillRect l="-784" t="-7143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22D9737-CB0A-57A9-ABE9-ADD083CFFB44}"/>
                  </a:ext>
                </a:extLst>
              </p:cNvPr>
              <p:cNvSpPr txBox="1"/>
              <p:nvPr/>
            </p:nvSpPr>
            <p:spPr>
              <a:xfrm>
                <a:off x="8212737" y="3138785"/>
                <a:ext cx="10238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22D9737-CB0A-57A9-ABE9-ADD083CFF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737" y="3138785"/>
                <a:ext cx="1023850" cy="276999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796A58BB-3620-6933-7E6A-8951D008CA73}"/>
                  </a:ext>
                </a:extLst>
              </p:cNvPr>
              <p:cNvSpPr txBox="1"/>
              <p:nvPr/>
            </p:nvSpPr>
            <p:spPr>
              <a:xfrm>
                <a:off x="7700812" y="3479996"/>
                <a:ext cx="10238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796A58BB-3620-6933-7E6A-8951D008C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812" y="3479996"/>
                <a:ext cx="1023850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B9534F7-41B1-B0FA-C686-6778D2532DCE}"/>
                  </a:ext>
                </a:extLst>
              </p:cNvPr>
              <p:cNvSpPr txBox="1"/>
              <p:nvPr/>
            </p:nvSpPr>
            <p:spPr>
              <a:xfrm>
                <a:off x="7281024" y="3754122"/>
                <a:ext cx="10238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B9534F7-41B1-B0FA-C686-6778D2532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024" y="3754122"/>
                <a:ext cx="1023850" cy="276999"/>
              </a:xfrm>
              <a:prstGeom prst="rect">
                <a:avLst/>
              </a:prstGeom>
              <a:blipFill>
                <a:blip r:embed="rId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647BC15-4AF3-AE4A-329F-53688B055777}"/>
                  </a:ext>
                </a:extLst>
              </p:cNvPr>
              <p:cNvSpPr txBox="1"/>
              <p:nvPr/>
            </p:nvSpPr>
            <p:spPr>
              <a:xfrm>
                <a:off x="6781810" y="3935982"/>
                <a:ext cx="10238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647BC15-4AF3-AE4A-329F-53688B055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10" y="3935982"/>
                <a:ext cx="1023850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F1827A5-8133-F884-A237-723F75854FF6}"/>
                  </a:ext>
                </a:extLst>
              </p:cNvPr>
              <p:cNvSpPr txBox="1"/>
              <p:nvPr/>
            </p:nvSpPr>
            <p:spPr>
              <a:xfrm>
                <a:off x="6144020" y="4124849"/>
                <a:ext cx="10238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F1827A5-8133-F884-A237-723F75854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020" y="4124849"/>
                <a:ext cx="1023850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33F61E78-9A7A-9AC4-F1F0-7C81BC3CFDEC}"/>
              </a:ext>
            </a:extLst>
          </p:cNvPr>
          <p:cNvSpPr txBox="1"/>
          <p:nvPr/>
        </p:nvSpPr>
        <p:spPr>
          <a:xfrm>
            <a:off x="3997214" y="1437400"/>
            <a:ext cx="7407195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同樣代表模型參數，為了方便理解，暫時不考慮輸入資料點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35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18" grpId="0"/>
      <p:bldP spid="19" grpId="0"/>
      <p:bldP spid="20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F8788-8ED4-4490-91E7-1ACEC23C4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AdamW</a:t>
            </a:r>
            <a:r>
              <a:rPr kumimoji="1" lang="en-US" altLang="zh-TW" dirty="0"/>
              <a:t> will be in Week 7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32D448-AB0A-B7D9-469C-BF99A7E9F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9A4C83F-3B1C-7E38-E74C-4C9EAE3C2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150" y="2337560"/>
            <a:ext cx="8411700" cy="303567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94922D5-CAF1-9516-8F07-8F4426B29EC8}"/>
              </a:ext>
            </a:extLst>
          </p:cNvPr>
          <p:cNvSpPr txBox="1"/>
          <p:nvPr/>
        </p:nvSpPr>
        <p:spPr>
          <a:xfrm>
            <a:off x="2651513" y="5819665"/>
            <a:ext cx="6888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Week7: </a:t>
            </a:r>
            <a:r>
              <a:rPr kumimoji="1" lang="zh-TW" altLang="en-US" sz="2000" dirty="0"/>
              <a:t>過擬合、正規化、模型訓練技巧、期末專案介紹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48F685-B6F1-6E55-CFF3-A452EB481F77}"/>
              </a:ext>
            </a:extLst>
          </p:cNvPr>
          <p:cNvSpPr txBox="1"/>
          <p:nvPr/>
        </p:nvSpPr>
        <p:spPr>
          <a:xfrm>
            <a:off x="558875" y="1732240"/>
            <a:ext cx="287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0070C0"/>
                </a:solidFill>
              </a:rPr>
              <a:t>The paper of </a:t>
            </a:r>
            <a:r>
              <a:rPr kumimoji="1" lang="en-US" altLang="zh-TW" sz="2000" dirty="0" err="1">
                <a:solidFill>
                  <a:srgbClr val="0070C0"/>
                </a:solidFill>
              </a:rPr>
              <a:t>AdamW</a:t>
            </a:r>
            <a:r>
              <a:rPr kumimoji="1" lang="en-US" altLang="zh-TW" sz="2000" dirty="0">
                <a:solidFill>
                  <a:srgbClr val="0070C0"/>
                </a:solidFill>
              </a:rPr>
              <a:t>:</a:t>
            </a:r>
            <a:endParaRPr kumimoji="1" lang="zh-TW" alt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5416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F52507B-D478-C0B0-FAA5-6601667DE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訓練完成之後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268784-723F-5D22-B220-F5096356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590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8D7B80-FE9A-0154-BBA4-BE416EAA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Convergence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A523D3-7F93-C9C8-B6B7-AB531CC9E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E6095CB-1F78-B752-4ACD-1E7AC4BDDA10}"/>
              </a:ext>
            </a:extLst>
          </p:cNvPr>
          <p:cNvSpPr txBox="1"/>
          <p:nvPr/>
        </p:nvSpPr>
        <p:spPr>
          <a:xfrm>
            <a:off x="653143" y="1947095"/>
            <a:ext cx="5442857" cy="3267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Convergence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收斂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是指在模型訓練過程中，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loss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的變化逐漸趨於穩定，可能已經到達最佳解，表示模型的學習進度減緩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收斂表示模型可能已達到某個局部或全局最小值，但不一定代表它找到了最佳解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因為有可能只是局部最小值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，也不保證模型此時具備良好的泛化能力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val_loss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也同樣很低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pic>
        <p:nvPicPr>
          <p:cNvPr id="5" name="圖片 4" descr="一張含有 文字, 螢幕擷取畫面, 圖表, 繪圖 的圖片&#10;&#10;自動產生的描述">
            <a:extLst>
              <a:ext uri="{FF2B5EF4-FFF2-40B4-BE49-F238E27FC236}">
                <a16:creationId xmlns:a16="http://schemas.microsoft.com/office/drawing/2014/main" id="{7B714DA8-FE62-913B-A19A-5A4E718BD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419" y="1825175"/>
            <a:ext cx="5232196" cy="39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7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4221B0-D24F-6065-3B3D-B2EAF1B9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Convergence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 gradients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849915-0254-B701-3C19-98812210F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9A9C09E-0BC7-B39B-0925-3E924C9CADFC}"/>
                  </a:ext>
                </a:extLst>
              </p:cNvPr>
              <p:cNvSpPr txBox="1"/>
              <p:nvPr/>
            </p:nvSpPr>
            <p:spPr>
              <a:xfrm>
                <a:off x="4787762" y="2844044"/>
                <a:ext cx="2616476" cy="495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zh-TW" altLang="en-US" sz="240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9A9C09E-0BC7-B39B-0925-3E924C9CA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762" y="2844044"/>
                <a:ext cx="2616476" cy="495328"/>
              </a:xfrm>
              <a:prstGeom prst="rect">
                <a:avLst/>
              </a:prstGeom>
              <a:blipFill>
                <a:blip r:embed="rId2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1E301F7-82CC-600E-F54E-0BD258ED623C}"/>
                  </a:ext>
                </a:extLst>
              </p:cNvPr>
              <p:cNvSpPr txBox="1"/>
              <p:nvPr/>
            </p:nvSpPr>
            <p:spPr>
              <a:xfrm>
                <a:off x="653143" y="1947095"/>
                <a:ext cx="8348398" cy="497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在經過很多個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steps (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𝑡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很大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的更新之後，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gradients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等於零的情況：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1E301F7-82CC-600E-F54E-0BD258ED6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947095"/>
                <a:ext cx="8348398" cy="497444"/>
              </a:xfrm>
              <a:prstGeom prst="rect">
                <a:avLst/>
              </a:prstGeom>
              <a:blipFill>
                <a:blip r:embed="rId3"/>
                <a:stretch>
                  <a:fillRect l="-608" b="-2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4E4FD23-9B4F-5E03-DB21-9A2257D9B6B5}"/>
                  </a:ext>
                </a:extLst>
              </p:cNvPr>
              <p:cNvSpPr txBox="1"/>
              <p:nvPr/>
            </p:nvSpPr>
            <p:spPr>
              <a:xfrm>
                <a:off x="653143" y="3951771"/>
                <a:ext cx="10136776" cy="1477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ℒ: loss function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: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在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𝑡</m:t>
                    </m:r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個時間點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(step)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 的的參數組合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包含各層的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w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跟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b)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zh-TW" altLang="en-US" sz="200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: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梯度</a:t>
                </a:r>
                <a:endParaRPr kumimoji="1" lang="en-US" altLang="zh-TW" sz="20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4E4FD23-9B4F-5E03-DB21-9A2257D9B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3951771"/>
                <a:ext cx="10136776" cy="1477456"/>
              </a:xfrm>
              <a:prstGeom prst="rect">
                <a:avLst/>
              </a:prstGeom>
              <a:blipFill>
                <a:blip r:embed="rId4"/>
                <a:stretch>
                  <a:fillRect l="-501" b="-42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47A6FCC6-CC58-61CD-75B7-BAC198C04BE9}"/>
              </a:ext>
            </a:extLst>
          </p:cNvPr>
          <p:cNvSpPr txBox="1"/>
          <p:nvPr/>
        </p:nvSpPr>
        <p:spPr>
          <a:xfrm>
            <a:off x="2721176" y="5722338"/>
            <a:ext cx="6749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此時代表模型可能已經達到目標函數的最佳解</a:t>
            </a:r>
          </a:p>
        </p:txBody>
      </p:sp>
    </p:spTree>
    <p:extLst>
      <p:ext uri="{BB962C8B-B14F-4D97-AF65-F5344CB8AC3E}">
        <p14:creationId xmlns:p14="http://schemas.microsoft.com/office/powerpoint/2010/main" val="10931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2CC75D-A7A0-7D7D-BE96-2AC3A8C3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Additional Links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2AAD2F-7AB1-6BB4-E7E5-24B4F54A9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D15C407-113A-70C3-AB67-F1417A6BCF91}"/>
              </a:ext>
            </a:extLst>
          </p:cNvPr>
          <p:cNvSpPr txBox="1"/>
          <p:nvPr/>
        </p:nvSpPr>
        <p:spPr>
          <a:xfrm>
            <a:off x="653144" y="1806093"/>
            <a:ext cx="10918370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Optimizers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www.ruder.io</a:t>
            </a:r>
            <a:r>
              <a:rPr kumimoji="1" lang="en-US" altLang="zh-TW" sz="2400" dirty="0"/>
              <a:t>/optimizing-gradient-descent/#fn5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Saddle point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www.youtube.com</a:t>
            </a:r>
            <a:r>
              <a:rPr kumimoji="1" lang="en-US" altLang="zh-TW" sz="2400" dirty="0"/>
              <a:t>/</a:t>
            </a:r>
            <a:r>
              <a:rPr kumimoji="1" lang="en-US" altLang="zh-TW" sz="2400" dirty="0" err="1"/>
              <a:t>watch?v</a:t>
            </a:r>
            <a:r>
              <a:rPr kumimoji="1" lang="en-US" altLang="zh-TW" sz="2400" dirty="0"/>
              <a:t>=8aAU4r_pUUU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Deep Learning Book Chapter 8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www.deeplearningbook.org</a:t>
            </a:r>
            <a:r>
              <a:rPr kumimoji="1" lang="en-US" altLang="zh-TW" sz="2400" dirty="0"/>
              <a:t>/contents/</a:t>
            </a:r>
            <a:r>
              <a:rPr kumimoji="1" lang="en-US" altLang="zh-TW" sz="2400" dirty="0" err="1"/>
              <a:t>optimization.html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978162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劉美辰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m1461014@cgu.edu.tw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365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42D38-7D54-021B-41A9-CDD06B09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E5C070-0BE9-51DF-04DE-7B2CE8C2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85E692F-786F-7389-F18D-77D9F42A0EC6}"/>
              </a:ext>
            </a:extLst>
          </p:cNvPr>
          <p:cNvSpPr txBox="1"/>
          <p:nvPr/>
        </p:nvSpPr>
        <p:spPr>
          <a:xfrm>
            <a:off x="653144" y="2402455"/>
            <a:ext cx="10918370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以均方誤差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(Mean Squared Error)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為例：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09AC82-61F5-76D6-2E9C-727ECF271192}"/>
                  </a:ext>
                </a:extLst>
              </p:cNvPr>
              <p:cNvSpPr txBox="1"/>
              <p:nvPr/>
            </p:nvSpPr>
            <p:spPr>
              <a:xfrm>
                <a:off x="2218755" y="3148009"/>
                <a:ext cx="7787148" cy="710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TW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09AC82-61F5-76D6-2E9C-727ECF271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755" y="3148009"/>
                <a:ext cx="7787148" cy="710259"/>
              </a:xfrm>
              <a:prstGeom prst="rect">
                <a:avLst/>
              </a:prstGeom>
              <a:blipFill>
                <a:blip r:embed="rId2"/>
                <a:stretch>
                  <a:fillRect t="-147368" b="-22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075B437-F465-B341-6163-D9B9812DEE84}"/>
                  </a:ext>
                </a:extLst>
              </p:cNvPr>
              <p:cNvSpPr txBox="1"/>
              <p:nvPr/>
            </p:nvSpPr>
            <p:spPr>
              <a:xfrm>
                <a:off x="653144" y="5081267"/>
                <a:ext cx="10918370" cy="1420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lang="en-US" altLang="zh-TW" sz="2000" dirty="0"/>
                  <a:t> </a:t>
                </a:r>
                <a:r>
                  <a:rPr lang="en-US" altLang="zh-TW" sz="2000" dirty="0">
                    <a:solidFill>
                      <a:srgbClr val="FF0000"/>
                    </a:solidFill>
                  </a:rPr>
                  <a:t>Loss function</a:t>
                </a:r>
                <a:r>
                  <a:rPr lang="zh-TW" altLang="en-US" sz="2000" dirty="0"/>
                  <a:t>；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代表有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筆訓練資料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ground-truth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prediction (model output)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075B437-F465-B341-6163-D9B9812DE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4" y="5081267"/>
                <a:ext cx="10918370" cy="1420645"/>
              </a:xfrm>
              <a:prstGeom prst="rect">
                <a:avLst/>
              </a:prstGeom>
              <a:blipFill>
                <a:blip r:embed="rId3"/>
                <a:stretch>
                  <a:fillRect l="-465" b="-61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5319290-E7D0-1339-C4D8-8E965C5D2D71}"/>
                  </a:ext>
                </a:extLst>
              </p:cNvPr>
              <p:cNvSpPr txBox="1"/>
              <p:nvPr/>
            </p:nvSpPr>
            <p:spPr>
              <a:xfrm>
                <a:off x="4676396" y="4106378"/>
                <a:ext cx="3586950" cy="932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0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5319290-E7D0-1339-C4D8-8E965C5D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96" y="4106378"/>
                <a:ext cx="3586950" cy="932628"/>
              </a:xfrm>
              <a:prstGeom prst="rect">
                <a:avLst/>
              </a:prstGeom>
              <a:blipFill>
                <a:blip r:embed="rId4"/>
                <a:stretch>
                  <a:fillRect l="-2473" t="-104054" b="-15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A66F905-A81E-E2FA-B3C6-B0C75AC47B85}"/>
                  </a:ext>
                </a:extLst>
              </p:cNvPr>
              <p:cNvSpPr txBox="1"/>
              <p:nvPr/>
            </p:nvSpPr>
            <p:spPr>
              <a:xfrm>
                <a:off x="2125574" y="4390638"/>
                <a:ext cx="25393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rgbClr val="FF0000"/>
                    </a:solidFill>
                  </a:rPr>
                  <a:t>把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TW" altLang="zh-TW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zh-TW" alt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TW" alt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kumimoji="1" lang="en-US" altLang="zh-TW" dirty="0">
                    <a:solidFill>
                      <a:srgbClr val="FF0000"/>
                    </a:solidFill>
                  </a:rPr>
                  <a:t> </a:t>
                </a:r>
                <a:r>
                  <a:rPr kumimoji="1" lang="zh-TW" altLang="en-US" dirty="0">
                    <a:solidFill>
                      <a:srgbClr val="FF0000"/>
                    </a:solidFill>
                  </a:rPr>
                  <a:t>代入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A66F905-A81E-E2FA-B3C6-B0C75AC47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574" y="4390638"/>
                <a:ext cx="2539392" cy="369332"/>
              </a:xfrm>
              <a:prstGeom prst="rect">
                <a:avLst/>
              </a:prstGeom>
              <a:blipFill>
                <a:blip r:embed="rId5"/>
                <a:stretch>
                  <a:fillRect l="-1990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EE99BE9-EF99-8906-5B2C-FD7615957496}"/>
                  </a:ext>
                </a:extLst>
              </p:cNvPr>
              <p:cNvSpPr txBox="1"/>
              <p:nvPr/>
            </p:nvSpPr>
            <p:spPr>
              <a:xfrm>
                <a:off x="653144" y="1690469"/>
                <a:ext cx="10918370" cy="578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假設我們今天要用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linear regression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來訓練</a:t>
                </a:r>
                <a:r>
                  <a:rPr kumimoji="1" lang="zh-TW" altLang="en-US" sz="2000" dirty="0">
                    <a:solidFill>
                      <a:srgbClr val="00B05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一層的 </a:t>
                </a:r>
                <a:r>
                  <a:rPr kumimoji="1" lang="en-US" altLang="zh-TW" sz="2000" dirty="0">
                    <a:solidFill>
                      <a:srgbClr val="00B05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MLP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，模型輸出是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0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0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sz="20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0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𝑤𝑥</m:t>
                    </m:r>
                    <m:r>
                      <a:rPr lang="en-US" altLang="zh-TW" sz="20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TW" sz="20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EE99BE9-EF99-8906-5B2C-FD7615957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4" y="1690469"/>
                <a:ext cx="10918370" cy="578492"/>
              </a:xfrm>
              <a:prstGeom prst="rect">
                <a:avLst/>
              </a:prstGeom>
              <a:blipFill>
                <a:blip r:embed="rId6"/>
                <a:stretch>
                  <a:fillRect l="-465" b="-148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28F3595E-12C4-A879-35A0-D484F4206D37}"/>
              </a:ext>
            </a:extLst>
          </p:cNvPr>
          <p:cNvSpPr/>
          <p:nvPr/>
        </p:nvSpPr>
        <p:spPr>
          <a:xfrm>
            <a:off x="4945626" y="4125612"/>
            <a:ext cx="3064900" cy="95565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4AE19C-801A-462B-4056-7D3BAAAB9946}"/>
              </a:ext>
            </a:extLst>
          </p:cNvPr>
          <p:cNvSpPr txBox="1"/>
          <p:nvPr/>
        </p:nvSpPr>
        <p:spPr>
          <a:xfrm>
            <a:off x="3256255" y="5146238"/>
            <a:ext cx="6749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訓練目標是讓這個公式在</a:t>
            </a:r>
            <a:r>
              <a:rPr kumimoji="1" lang="en-US" altLang="zh-TW" sz="2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</a:t>
            </a:r>
            <a:r>
              <a:rPr kumimoji="1" lang="zh-TW" altLang="en-US" sz="2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筆訓練資料的平均差距越小越好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202A739-6777-1320-5CFD-7A45E47783B5}"/>
              </a:ext>
            </a:extLst>
          </p:cNvPr>
          <p:cNvSpPr txBox="1"/>
          <p:nvPr/>
        </p:nvSpPr>
        <p:spPr>
          <a:xfrm>
            <a:off x="8025445" y="3353649"/>
            <a:ext cx="3899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模型輸出跟正確答案的平均差距</a:t>
            </a: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49E84260-8597-CD04-5675-23F904D4A8F9}"/>
              </a:ext>
            </a:extLst>
          </p:cNvPr>
          <p:cNvCxnSpPr/>
          <p:nvPr/>
        </p:nvCxnSpPr>
        <p:spPr>
          <a:xfrm flipH="1">
            <a:off x="7581900" y="3535276"/>
            <a:ext cx="4381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C1AF0171-5723-0507-7884-55D9C406C594}"/>
              </a:ext>
            </a:extLst>
          </p:cNvPr>
          <p:cNvCxnSpPr>
            <a:cxnSpLocks/>
          </p:cNvCxnSpPr>
          <p:nvPr/>
        </p:nvCxnSpPr>
        <p:spPr>
          <a:xfrm>
            <a:off x="4459851" y="4574193"/>
            <a:ext cx="4381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20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3" grpId="0"/>
      <p:bldP spid="10" grpId="0" animBg="1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82B4AC-9A8C-18E8-94E1-FD601E92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</a:t>
            </a:r>
            <a:r>
              <a:rPr kumimoji="1" lang="zh-TW" altLang="en-US" dirty="0"/>
              <a:t>利用梯度下降更新參數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C60AD-553D-D667-B652-64270721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93ACE4-4F2D-6083-D36D-4F241704A406}"/>
                  </a:ext>
                </a:extLst>
              </p:cNvPr>
              <p:cNvSpPr txBox="1"/>
              <p:nvPr/>
            </p:nvSpPr>
            <p:spPr>
              <a:xfrm>
                <a:off x="3224645" y="2711688"/>
                <a:ext cx="6096000" cy="717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0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93ACE4-4F2D-6083-D36D-4F241704A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645" y="2711688"/>
                <a:ext cx="6096000" cy="717312"/>
              </a:xfrm>
              <a:prstGeom prst="rect">
                <a:avLst/>
              </a:prstGeom>
              <a:blipFill>
                <a:blip r:embed="rId2"/>
                <a:stretch>
                  <a:fillRect t="-146552" b="-2155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1930571-D4A2-4355-DC3E-DF938E3EC79A}"/>
                  </a:ext>
                </a:extLst>
              </p:cNvPr>
              <p:cNvSpPr txBox="1"/>
              <p:nvPr/>
            </p:nvSpPr>
            <p:spPr>
              <a:xfrm>
                <a:off x="3088721" y="1607145"/>
                <a:ext cx="6367849" cy="717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0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1930571-D4A2-4355-DC3E-DF938E3EC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721" y="1607145"/>
                <a:ext cx="6367849" cy="717312"/>
              </a:xfrm>
              <a:prstGeom prst="rect">
                <a:avLst/>
              </a:prstGeom>
              <a:blipFill>
                <a:blip r:embed="rId3"/>
                <a:stretch>
                  <a:fillRect t="-149123" b="-22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5D7FFDB-6BB9-41DC-1753-940FC76338BC}"/>
                  </a:ext>
                </a:extLst>
              </p:cNvPr>
              <p:cNvSpPr txBox="1"/>
              <p:nvPr/>
            </p:nvSpPr>
            <p:spPr>
              <a:xfrm>
                <a:off x="1325825" y="4253511"/>
                <a:ext cx="4020064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5D7FFDB-6BB9-41DC-1753-940FC7633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825" y="4253511"/>
                <a:ext cx="4020064" cy="984372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7B1E0D7-17C2-B654-D44C-62A13302CEE6}"/>
                  </a:ext>
                </a:extLst>
              </p:cNvPr>
              <p:cNvSpPr txBox="1"/>
              <p:nvPr/>
            </p:nvSpPr>
            <p:spPr>
              <a:xfrm>
                <a:off x="6556702" y="4266483"/>
                <a:ext cx="3534033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7B1E0D7-17C2-B654-D44C-62A13302C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702" y="4266483"/>
                <a:ext cx="3534033" cy="984372"/>
              </a:xfrm>
              <a:prstGeom prst="rect">
                <a:avLst/>
              </a:prstGeom>
              <a:blipFill>
                <a:blip r:embed="rId5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9C05ED-EB9E-3E9D-F418-419D36C7AE14}"/>
              </a:ext>
            </a:extLst>
          </p:cNvPr>
          <p:cNvSpPr txBox="1"/>
          <p:nvPr/>
        </p:nvSpPr>
        <p:spPr>
          <a:xfrm>
            <a:off x="1573430" y="3810744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B974675-B723-4270-B618-E794C8401F22}"/>
              </a:ext>
            </a:extLst>
          </p:cNvPr>
          <p:cNvSpPr txBox="1"/>
          <p:nvPr/>
        </p:nvSpPr>
        <p:spPr>
          <a:xfrm>
            <a:off x="6643346" y="3810744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30AFAF4-6772-4708-B43D-9646084BE1EA}"/>
              </a:ext>
            </a:extLst>
          </p:cNvPr>
          <p:cNvSpPr txBox="1"/>
          <p:nvPr/>
        </p:nvSpPr>
        <p:spPr>
          <a:xfrm>
            <a:off x="1254032" y="5678243"/>
            <a:ext cx="131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現在這個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時間點的權重值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E24929E-4D10-D907-53A2-3C6E752845AD}"/>
              </a:ext>
            </a:extLst>
          </p:cNvPr>
          <p:cNvSpPr txBox="1"/>
          <p:nvPr/>
        </p:nvSpPr>
        <p:spPr>
          <a:xfrm>
            <a:off x="2329540" y="5678243"/>
            <a:ext cx="131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上一次的時間點的權重值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68AAD50-196F-104F-65EC-DEB49D8E4F3C}"/>
              </a:ext>
            </a:extLst>
          </p:cNvPr>
          <p:cNvSpPr txBox="1"/>
          <p:nvPr/>
        </p:nvSpPr>
        <p:spPr>
          <a:xfrm>
            <a:off x="6300649" y="5678243"/>
            <a:ext cx="131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現在這個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時間點的偏置項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FD100DC-E11A-6F71-3E50-D6ED677FBDC4}"/>
              </a:ext>
            </a:extLst>
          </p:cNvPr>
          <p:cNvSpPr txBox="1"/>
          <p:nvPr/>
        </p:nvSpPr>
        <p:spPr>
          <a:xfrm>
            <a:off x="7376157" y="5678243"/>
            <a:ext cx="131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上一次的時間點的偏置項</a:t>
            </a: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D7DCB54C-CA5A-2285-7390-822F1A2BF86E}"/>
              </a:ext>
            </a:extLst>
          </p:cNvPr>
          <p:cNvCxnSpPr>
            <a:cxnSpLocks/>
          </p:cNvCxnSpPr>
          <p:nvPr/>
        </p:nvCxnSpPr>
        <p:spPr>
          <a:xfrm flipV="1">
            <a:off x="2025938" y="5064077"/>
            <a:ext cx="0" cy="544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A46AADF-D758-5052-76AD-60CA2D62AADE}"/>
              </a:ext>
            </a:extLst>
          </p:cNvPr>
          <p:cNvCxnSpPr>
            <a:cxnSpLocks/>
          </p:cNvCxnSpPr>
          <p:nvPr/>
        </p:nvCxnSpPr>
        <p:spPr>
          <a:xfrm flipV="1">
            <a:off x="3063790" y="5064077"/>
            <a:ext cx="0" cy="544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F13DFC86-1838-03BA-B687-2CCFC809311F}"/>
              </a:ext>
            </a:extLst>
          </p:cNvPr>
          <p:cNvCxnSpPr>
            <a:cxnSpLocks/>
          </p:cNvCxnSpPr>
          <p:nvPr/>
        </p:nvCxnSpPr>
        <p:spPr>
          <a:xfrm flipV="1">
            <a:off x="7072555" y="5064077"/>
            <a:ext cx="0" cy="544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255C47DF-E9F5-79E8-4D28-01C4036484B9}"/>
              </a:ext>
            </a:extLst>
          </p:cNvPr>
          <p:cNvCxnSpPr>
            <a:cxnSpLocks/>
          </p:cNvCxnSpPr>
          <p:nvPr/>
        </p:nvCxnSpPr>
        <p:spPr>
          <a:xfrm flipV="1">
            <a:off x="8110407" y="5064077"/>
            <a:ext cx="0" cy="544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4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3" grpId="0"/>
      <p:bldP spid="9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F4BED-1F04-C3EC-C933-C05652BCA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[Recap] </a:t>
            </a:r>
            <a:r>
              <a:rPr kumimoji="1" lang="zh-TW" altLang="en-US" dirty="0"/>
              <a:t>深度學習是在創造非常複雜的空間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7F9BC6-5A86-67CA-84DD-045BCD5C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2" name="圖片 41" descr="一張含有 文字, 行, 收據, 圖表 的圖片&#10;&#10;AI 產生的內容可能不正確。">
            <a:extLst>
              <a:ext uri="{FF2B5EF4-FFF2-40B4-BE49-F238E27FC236}">
                <a16:creationId xmlns:a16="http://schemas.microsoft.com/office/drawing/2014/main" id="{CDB192CC-E48A-BA75-663F-F0134762D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94"/>
          <a:stretch/>
        </p:blipFill>
        <p:spPr>
          <a:xfrm>
            <a:off x="653143" y="2451184"/>
            <a:ext cx="3612855" cy="2589844"/>
          </a:xfrm>
          <a:prstGeom prst="rect">
            <a:avLst/>
          </a:prstGeom>
        </p:spPr>
      </p:pic>
      <p:pic>
        <p:nvPicPr>
          <p:cNvPr id="43" name="圖片 42" descr="一張含有 文字, 行, 收據, 圖表 的圖片&#10;&#10;AI 產生的內容可能不正確。">
            <a:extLst>
              <a:ext uri="{FF2B5EF4-FFF2-40B4-BE49-F238E27FC236}">
                <a16:creationId xmlns:a16="http://schemas.microsoft.com/office/drawing/2014/main" id="{FCCA104B-C359-6E84-6D8C-0F7F0C328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2" r="661"/>
          <a:stretch/>
        </p:blipFill>
        <p:spPr>
          <a:xfrm>
            <a:off x="4484772" y="2114133"/>
            <a:ext cx="3222456" cy="3320509"/>
          </a:xfrm>
          <a:prstGeom prst="rect">
            <a:avLst/>
          </a:prstGeom>
        </p:spPr>
      </p:pic>
      <p:pic>
        <p:nvPicPr>
          <p:cNvPr id="44" name="Picture 2" descr="鬼滅無限城篇》全新消息三部曲2025年震撼來襲！ | ACG情報橘">
            <a:extLst>
              <a:ext uri="{FF2B5EF4-FFF2-40B4-BE49-F238E27FC236}">
                <a16:creationId xmlns:a16="http://schemas.microsoft.com/office/drawing/2014/main" id="{4739033C-D10D-ADBF-F37E-DE2814A4D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404" y="2950746"/>
            <a:ext cx="2927024" cy="182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A11B27CD-1815-0697-8057-DDE502F651BC}"/>
              </a:ext>
            </a:extLst>
          </p:cNvPr>
          <p:cNvSpPr txBox="1"/>
          <p:nvPr/>
        </p:nvSpPr>
        <p:spPr>
          <a:xfrm>
            <a:off x="5106201" y="5665509"/>
            <a:ext cx="201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weight</a:t>
            </a:r>
            <a:r>
              <a:rPr kumimoji="1" lang="zh-TW" altLang="en-US" dirty="0"/>
              <a:t>數量：</a:t>
            </a:r>
            <a:r>
              <a:rPr kumimoji="1" lang="en-US" altLang="zh-TW" dirty="0"/>
              <a:t>3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6BE73C3-1587-71A5-6042-D697E67019CB}"/>
              </a:ext>
            </a:extLst>
          </p:cNvPr>
          <p:cNvSpPr txBox="1"/>
          <p:nvPr/>
        </p:nvSpPr>
        <p:spPr>
          <a:xfrm>
            <a:off x="1453443" y="5665509"/>
            <a:ext cx="201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weight</a:t>
            </a:r>
            <a:r>
              <a:rPr kumimoji="1" lang="zh-TW" altLang="en-US" dirty="0"/>
              <a:t>數量：</a:t>
            </a:r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79B08CB-AD7D-0D98-3F5F-3A263788A571}"/>
              </a:ext>
            </a:extLst>
          </p:cNvPr>
          <p:cNvSpPr txBox="1"/>
          <p:nvPr/>
        </p:nvSpPr>
        <p:spPr>
          <a:xfrm>
            <a:off x="8878401" y="5665509"/>
            <a:ext cx="231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weight</a:t>
            </a:r>
            <a:r>
              <a:rPr kumimoji="1" lang="zh-TW" altLang="en-US" dirty="0"/>
              <a:t>數量：非常多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0300FBE-A02B-587D-3439-43DE507B13EF}"/>
              </a:ext>
            </a:extLst>
          </p:cNvPr>
          <p:cNvSpPr txBox="1"/>
          <p:nvPr/>
        </p:nvSpPr>
        <p:spPr>
          <a:xfrm>
            <a:off x="9029322" y="2138728"/>
            <a:ext cx="201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無限城</a:t>
            </a:r>
          </a:p>
        </p:txBody>
      </p:sp>
    </p:spTree>
    <p:extLst>
      <p:ext uri="{BB962C8B-B14F-4D97-AF65-F5344CB8AC3E}">
        <p14:creationId xmlns:p14="http://schemas.microsoft.com/office/powerpoint/2010/main" val="1964956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F52507B-D478-C0B0-FAA5-6601667DE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Optimizers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930AFAC-489F-8BD1-414A-7B8CED52B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基於梯度下降的最佳化方法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268784-723F-5D22-B220-F5096356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6906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7300</TotalTime>
  <Words>3487</Words>
  <Application>Microsoft Macintosh PowerPoint</Application>
  <PresentationFormat>寬螢幕</PresentationFormat>
  <Paragraphs>607</Paragraphs>
  <Slides>55</Slides>
  <Notes>22</Notes>
  <HiddenSlides>1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1" baseType="lpstr">
      <vt:lpstr>Microsoft JhengHei</vt:lpstr>
      <vt:lpstr>Aptos</vt:lpstr>
      <vt:lpstr>Arial</vt:lpstr>
      <vt:lpstr>Calibri</vt:lpstr>
      <vt:lpstr>Cambria Math</vt:lpstr>
      <vt:lpstr>回顧</vt:lpstr>
      <vt:lpstr>深度學習 Deep Learning</vt:lpstr>
      <vt:lpstr>Outline</vt:lpstr>
      <vt:lpstr>[Recap] 深度學習模型訓練流程</vt:lpstr>
      <vt:lpstr>[Recap] Gradient Descent (梯度下降)</vt:lpstr>
      <vt:lpstr>[Recap] 梯度下降簡易範例</vt:lpstr>
      <vt:lpstr>[Recap] Minimize a Regression Model</vt:lpstr>
      <vt:lpstr>[Recap] 利用梯度下降更新參數</vt:lpstr>
      <vt:lpstr>[Recap] 深度學習是在創造非常複雜的空間</vt:lpstr>
      <vt:lpstr>Optimizers</vt:lpstr>
      <vt:lpstr>Another training approach: SGD</vt:lpstr>
      <vt:lpstr>Mini-batch Data</vt:lpstr>
      <vt:lpstr>[定義] Epoch 與 Step</vt:lpstr>
      <vt:lpstr>Optimization with Batches (Pseudo code)</vt:lpstr>
      <vt:lpstr>Optimization with Batches</vt:lpstr>
      <vt:lpstr>Gradient Descent vs. Stochastic Gradient Descent</vt:lpstr>
      <vt:lpstr>Full-batch 與 mini-batch 比較 #1：訓練穩定性</vt:lpstr>
      <vt:lpstr>Full-batch 與 mini-batch 比較 #2：記憶體用量</vt:lpstr>
      <vt:lpstr>Question #1</vt:lpstr>
      <vt:lpstr>Full-batch and mini-batch GD 比較表格</vt:lpstr>
      <vt:lpstr>Question #2</vt:lpstr>
      <vt:lpstr>Small-batch vs. Large-batch Training</vt:lpstr>
      <vt:lpstr>Loss function 到底長怎樣？</vt:lpstr>
      <vt:lpstr>Even more complicated ...</vt:lpstr>
      <vt:lpstr>SGD Problem #1 (紅色代表解決策略)</vt:lpstr>
      <vt:lpstr>SGD Problem #2：容易卡住在梯度小的點</vt:lpstr>
      <vt:lpstr>如何有效訓練深度學習模型？</vt:lpstr>
      <vt:lpstr>Momentum</vt:lpstr>
      <vt:lpstr>[Recap] 以兩個點來觀察 Gradient Descent 的特性</vt:lpstr>
      <vt:lpstr>SGD + Momentum (example)</vt:lpstr>
      <vt:lpstr>SGD + Momentum (example)</vt:lpstr>
      <vt:lpstr>SGD + Momentum (example)</vt:lpstr>
      <vt:lpstr>Momentum</vt:lpstr>
      <vt:lpstr>Summary of Momentum</vt:lpstr>
      <vt:lpstr>Nesterov Momentum</vt:lpstr>
      <vt:lpstr>如何有效訓練深度學習模型？</vt:lpstr>
      <vt:lpstr>Learning rate 應該依據不同參數而不同</vt:lpstr>
      <vt:lpstr>Adagrad (Adaptative Gradient)</vt:lpstr>
      <vt:lpstr>Adagrad (Adaptative Gradient)</vt:lpstr>
      <vt:lpstr>Element-wise Scaling</vt:lpstr>
      <vt:lpstr>Element-wise Multiplication</vt:lpstr>
      <vt:lpstr>對 Adagrad 的觀察與思考</vt:lpstr>
      <vt:lpstr>RMSProp</vt:lpstr>
      <vt:lpstr>RMSProp</vt:lpstr>
      <vt:lpstr>Adam</vt:lpstr>
      <vt:lpstr>Adam</vt:lpstr>
      <vt:lpstr>訓練初期的問題</vt:lpstr>
      <vt:lpstr>訓練初期的問題 (t 次項)</vt:lpstr>
      <vt:lpstr>比較參數更新</vt:lpstr>
      <vt:lpstr>PowerPoint 簡報</vt:lpstr>
      <vt:lpstr>AdamW will be in Week 7</vt:lpstr>
      <vt:lpstr>訓練完成之後</vt:lpstr>
      <vt:lpstr>Convergence</vt:lpstr>
      <vt:lpstr>Convergence and gradients</vt:lpstr>
      <vt:lpstr>Additional Links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1029</cp:revision>
  <dcterms:created xsi:type="dcterms:W3CDTF">2025-02-06T07:16:08Z</dcterms:created>
  <dcterms:modified xsi:type="dcterms:W3CDTF">2025-09-24T04:45:43Z</dcterms:modified>
</cp:coreProperties>
</file>